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4"/>
  </p:sldMasterIdLst>
  <p:notesMasterIdLst>
    <p:notesMasterId r:id="rId67"/>
  </p:notesMasterIdLst>
  <p:sldIdLst>
    <p:sldId id="256" r:id="rId5"/>
    <p:sldId id="258" r:id="rId6"/>
    <p:sldId id="566" r:id="rId7"/>
    <p:sldId id="498" r:id="rId8"/>
    <p:sldId id="446" r:id="rId9"/>
    <p:sldId id="577" r:id="rId10"/>
    <p:sldId id="448" r:id="rId11"/>
    <p:sldId id="585" r:id="rId12"/>
    <p:sldId id="453" r:id="rId13"/>
    <p:sldId id="579" r:id="rId14"/>
    <p:sldId id="257" r:id="rId15"/>
    <p:sldId id="595" r:id="rId16"/>
    <p:sldId id="454" r:id="rId17"/>
    <p:sldId id="578" r:id="rId18"/>
    <p:sldId id="467" r:id="rId19"/>
    <p:sldId id="365" r:id="rId20"/>
    <p:sldId id="478" r:id="rId21"/>
    <p:sldId id="475" r:id="rId22"/>
    <p:sldId id="476" r:id="rId23"/>
    <p:sldId id="477" r:id="rId24"/>
    <p:sldId id="589" r:id="rId25"/>
    <p:sldId id="400" r:id="rId26"/>
    <p:sldId id="401" r:id="rId27"/>
    <p:sldId id="402" r:id="rId28"/>
    <p:sldId id="403" r:id="rId29"/>
    <p:sldId id="404" r:id="rId30"/>
    <p:sldId id="406" r:id="rId31"/>
    <p:sldId id="405" r:id="rId32"/>
    <p:sldId id="407" r:id="rId33"/>
    <p:sldId id="408" r:id="rId34"/>
    <p:sldId id="409" r:id="rId35"/>
    <p:sldId id="593" r:id="rId36"/>
    <p:sldId id="588" r:id="rId37"/>
    <p:sldId id="412" r:id="rId38"/>
    <p:sldId id="413" r:id="rId39"/>
    <p:sldId id="414" r:id="rId40"/>
    <p:sldId id="415" r:id="rId41"/>
    <p:sldId id="416" r:id="rId42"/>
    <p:sldId id="417" r:id="rId43"/>
    <p:sldId id="418" r:id="rId44"/>
    <p:sldId id="597" r:id="rId45"/>
    <p:sldId id="466" r:id="rId46"/>
    <p:sldId id="594" r:id="rId47"/>
    <p:sldId id="580" r:id="rId48"/>
    <p:sldId id="447" r:id="rId49"/>
    <p:sldId id="449" r:id="rId50"/>
    <p:sldId id="581" r:id="rId51"/>
    <p:sldId id="587" r:id="rId52"/>
    <p:sldId id="451" r:id="rId53"/>
    <p:sldId id="452" r:id="rId54"/>
    <p:sldId id="582" r:id="rId55"/>
    <p:sldId id="583" r:id="rId56"/>
    <p:sldId id="586" r:id="rId57"/>
    <p:sldId id="456" r:id="rId58"/>
    <p:sldId id="457" r:id="rId59"/>
    <p:sldId id="458" r:id="rId60"/>
    <p:sldId id="459" r:id="rId61"/>
    <p:sldId id="460" r:id="rId62"/>
    <p:sldId id="461" r:id="rId63"/>
    <p:sldId id="584" r:id="rId64"/>
    <p:sldId id="591" r:id="rId65"/>
    <p:sldId id="592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FFA06F-C730-ECEB-9EC6-54BD276AFDFF}" v="264" dt="2021-11-02T10:22:03.059"/>
    <p1510:client id="{48589AE5-84E5-98DF-83EF-02106DA805A5}" v="7" dt="2021-11-03T19:54:20.242"/>
    <p1510:client id="{5E5299C8-6FDA-88A1-E921-6C47D0D077B0}" v="23" dt="2021-11-03T02:18:45.470"/>
    <p1510:client id="{6F57D6A1-4028-5640-E343-5CE65065CD01}" v="80" dt="2021-11-10T07:35:58.957"/>
    <p1510:client id="{BA0493B5-5D35-45BC-9599-6FF1D1E4EB37}" v="18" dt="2021-11-02T07:34:57.781"/>
    <p1510:client id="{BBB13847-55F1-DB25-FAC2-BD4115B645F0}" v="97" dt="2021-11-03T18:44:57.079"/>
    <p1510:client id="{C9C8197F-DA71-1162-746F-70D67E07F05D}" v="80" dt="2021-11-03T18:40:42.9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ck Guan TAN (NP)" userId="S::thg@np.edu.sg::e5f7d661-fe1a-47b6-b277-f25b08fa15d4" providerId="AD" clId="Web-{6F57D6A1-4028-5640-E343-5CE65065CD01}"/>
    <pc:docChg chg="modSld sldOrd">
      <pc:chgData name="Hock Guan TAN (NP)" userId="S::thg@np.edu.sg::e5f7d661-fe1a-47b6-b277-f25b08fa15d4" providerId="AD" clId="Web-{6F57D6A1-4028-5640-E343-5CE65065CD01}" dt="2021-11-10T07:35:58.957" v="78" actId="20577"/>
      <pc:docMkLst>
        <pc:docMk/>
      </pc:docMkLst>
      <pc:sldChg chg="modSp">
        <pc:chgData name="Hock Guan TAN (NP)" userId="S::thg@np.edu.sg::e5f7d661-fe1a-47b6-b277-f25b08fa15d4" providerId="AD" clId="Web-{6F57D6A1-4028-5640-E343-5CE65065CD01}" dt="2021-11-10T06:32:38.295" v="50" actId="20577"/>
        <pc:sldMkLst>
          <pc:docMk/>
          <pc:sldMk cId="0" sldId="257"/>
        </pc:sldMkLst>
        <pc:spChg chg="mod">
          <ac:chgData name="Hock Guan TAN (NP)" userId="S::thg@np.edu.sg::e5f7d661-fe1a-47b6-b277-f25b08fa15d4" providerId="AD" clId="Web-{6F57D6A1-4028-5640-E343-5CE65065CD01}" dt="2021-11-10T06:32:38.295" v="50" actId="20577"/>
          <ac:spMkLst>
            <pc:docMk/>
            <pc:sldMk cId="0" sldId="257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2:06:04.779" v="14" actId="20577"/>
        <pc:sldMkLst>
          <pc:docMk/>
          <pc:sldMk cId="3460113527" sldId="400"/>
        </pc:sldMkLst>
        <pc:spChg chg="mod">
          <ac:chgData name="Hock Guan TAN (NP)" userId="S::thg@np.edu.sg::e5f7d661-fe1a-47b6-b277-f25b08fa15d4" providerId="AD" clId="Web-{6F57D6A1-4028-5640-E343-5CE65065CD01}" dt="2021-11-10T02:06:04.779" v="14" actId="20577"/>
          <ac:spMkLst>
            <pc:docMk/>
            <pc:sldMk cId="3460113527" sldId="400"/>
            <ac:spMk id="3" creationId="{00000000-0000-0000-0000-000000000000}"/>
          </ac:spMkLst>
        </pc:spChg>
      </pc:sldChg>
      <pc:sldChg chg="addSp modSp">
        <pc:chgData name="Hock Guan TAN (NP)" userId="S::thg@np.edu.sg::e5f7d661-fe1a-47b6-b277-f25b08fa15d4" providerId="AD" clId="Web-{6F57D6A1-4028-5640-E343-5CE65065CD01}" dt="2021-11-10T02:06:45.780" v="16" actId="1076"/>
        <pc:sldMkLst>
          <pc:docMk/>
          <pc:sldMk cId="103073730" sldId="401"/>
        </pc:sldMkLst>
        <pc:spChg chg="add mod">
          <ac:chgData name="Hock Guan TAN (NP)" userId="S::thg@np.edu.sg::e5f7d661-fe1a-47b6-b277-f25b08fa15d4" providerId="AD" clId="Web-{6F57D6A1-4028-5640-E343-5CE65065CD01}" dt="2021-11-10T02:06:45.780" v="16" actId="1076"/>
          <ac:spMkLst>
            <pc:docMk/>
            <pc:sldMk cId="103073730" sldId="401"/>
            <ac:spMk id="3" creationId="{FEA0AC26-AF42-40F7-A72A-3204B6F54750}"/>
          </ac:spMkLst>
        </pc:spChg>
      </pc:sldChg>
      <pc:sldChg chg="addSp modSp">
        <pc:chgData name="Hock Guan TAN (NP)" userId="S::thg@np.edu.sg::e5f7d661-fe1a-47b6-b277-f25b08fa15d4" providerId="AD" clId="Web-{6F57D6A1-4028-5640-E343-5CE65065CD01}" dt="2021-11-10T02:07:36.266" v="19" actId="1076"/>
        <pc:sldMkLst>
          <pc:docMk/>
          <pc:sldMk cId="3209319522" sldId="402"/>
        </pc:sldMkLst>
        <pc:spChg chg="add mod">
          <ac:chgData name="Hock Guan TAN (NP)" userId="S::thg@np.edu.sg::e5f7d661-fe1a-47b6-b277-f25b08fa15d4" providerId="AD" clId="Web-{6F57D6A1-4028-5640-E343-5CE65065CD01}" dt="2021-11-10T02:07:36.266" v="19" actId="1076"/>
          <ac:spMkLst>
            <pc:docMk/>
            <pc:sldMk cId="3209319522" sldId="402"/>
            <ac:spMk id="3" creationId="{ACDEC761-FA56-4BEC-B941-629C523DF4F9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6:56:07.356" v="54" actId="20577"/>
        <pc:sldMkLst>
          <pc:docMk/>
          <pc:sldMk cId="4182975936" sldId="404"/>
        </pc:sldMkLst>
        <pc:spChg chg="mod">
          <ac:chgData name="Hock Guan TAN (NP)" userId="S::thg@np.edu.sg::e5f7d661-fe1a-47b6-b277-f25b08fa15d4" providerId="AD" clId="Web-{6F57D6A1-4028-5640-E343-5CE65065CD01}" dt="2021-11-10T06:56:07.356" v="54" actId="20577"/>
          <ac:spMkLst>
            <pc:docMk/>
            <pc:sldMk cId="4182975936" sldId="404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2:11:38.022" v="25" actId="20577"/>
        <pc:sldMkLst>
          <pc:docMk/>
          <pc:sldMk cId="1360224955" sldId="406"/>
        </pc:sldMkLst>
        <pc:spChg chg="mod">
          <ac:chgData name="Hock Guan TAN (NP)" userId="S::thg@np.edu.sg::e5f7d661-fe1a-47b6-b277-f25b08fa15d4" providerId="AD" clId="Web-{6F57D6A1-4028-5640-E343-5CE65065CD01}" dt="2021-11-10T02:11:38.022" v="25" actId="20577"/>
          <ac:spMkLst>
            <pc:docMk/>
            <pc:sldMk cId="1360224955" sldId="406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6:59:59.032" v="58" actId="20577"/>
        <pc:sldMkLst>
          <pc:docMk/>
          <pc:sldMk cId="666851041" sldId="412"/>
        </pc:sldMkLst>
        <pc:spChg chg="mod">
          <ac:chgData name="Hock Guan TAN (NP)" userId="S::thg@np.edu.sg::e5f7d661-fe1a-47b6-b277-f25b08fa15d4" providerId="AD" clId="Web-{6F57D6A1-4028-5640-E343-5CE65065CD01}" dt="2021-11-10T06:59:59.032" v="58" actId="20577"/>
          <ac:spMkLst>
            <pc:docMk/>
            <pc:sldMk cId="666851041" sldId="412"/>
            <ac:spMk id="6" creationId="{65F54E21-7D75-4CBB-9907-788D46263279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7:02:41.629" v="61" actId="20577"/>
        <pc:sldMkLst>
          <pc:docMk/>
          <pc:sldMk cId="2928533389" sldId="415"/>
        </pc:sldMkLst>
        <pc:spChg chg="mod">
          <ac:chgData name="Hock Guan TAN (NP)" userId="S::thg@np.edu.sg::e5f7d661-fe1a-47b6-b277-f25b08fa15d4" providerId="AD" clId="Web-{6F57D6A1-4028-5640-E343-5CE65065CD01}" dt="2021-11-10T07:02:13.878" v="59" actId="20577"/>
          <ac:spMkLst>
            <pc:docMk/>
            <pc:sldMk cId="2928533389" sldId="415"/>
            <ac:spMk id="2" creationId="{00000000-0000-0000-0000-000000000000}"/>
          </ac:spMkLst>
        </pc:spChg>
        <pc:spChg chg="mod">
          <ac:chgData name="Hock Guan TAN (NP)" userId="S::thg@np.edu.sg::e5f7d661-fe1a-47b6-b277-f25b08fa15d4" providerId="AD" clId="Web-{6F57D6A1-4028-5640-E343-5CE65065CD01}" dt="2021-11-10T07:02:41.629" v="61" actId="20577"/>
          <ac:spMkLst>
            <pc:docMk/>
            <pc:sldMk cId="2928533389" sldId="415"/>
            <ac:spMk id="5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1:24:46.734" v="6" actId="20577"/>
        <pc:sldMkLst>
          <pc:docMk/>
          <pc:sldMk cId="2607572258" sldId="446"/>
        </pc:sldMkLst>
        <pc:spChg chg="mod">
          <ac:chgData name="Hock Guan TAN (NP)" userId="S::thg@np.edu.sg::e5f7d661-fe1a-47b6-b277-f25b08fa15d4" providerId="AD" clId="Web-{6F57D6A1-4028-5640-E343-5CE65065CD01}" dt="2021-11-10T01:24:46.734" v="6" actId="20577"/>
          <ac:spMkLst>
            <pc:docMk/>
            <pc:sldMk cId="2607572258" sldId="446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7:33:29.658" v="75" actId="20577"/>
        <pc:sldMkLst>
          <pc:docMk/>
          <pc:sldMk cId="1649471153" sldId="447"/>
        </pc:sldMkLst>
        <pc:spChg chg="mod">
          <ac:chgData name="Hock Guan TAN (NP)" userId="S::thg@np.edu.sg::e5f7d661-fe1a-47b6-b277-f25b08fa15d4" providerId="AD" clId="Web-{6F57D6A1-4028-5640-E343-5CE65065CD01}" dt="2021-11-10T07:33:29.658" v="75" actId="20577"/>
          <ac:spMkLst>
            <pc:docMk/>
            <pc:sldMk cId="1649471153" sldId="447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6:18:42.795" v="43" actId="20577"/>
        <pc:sldMkLst>
          <pc:docMk/>
          <pc:sldMk cId="3609487663" sldId="448"/>
        </pc:sldMkLst>
        <pc:spChg chg="mod">
          <ac:chgData name="Hock Guan TAN (NP)" userId="S::thg@np.edu.sg::e5f7d661-fe1a-47b6-b277-f25b08fa15d4" providerId="AD" clId="Web-{6F57D6A1-4028-5640-E343-5CE65065CD01}" dt="2021-11-10T06:18:42.795" v="43" actId="20577"/>
          <ac:spMkLst>
            <pc:docMk/>
            <pc:sldMk cId="3609487663" sldId="448"/>
            <ac:spMk id="3" creationId="{00000000-0000-0000-0000-000000000000}"/>
          </ac:spMkLst>
        </pc:spChg>
      </pc:sldChg>
      <pc:sldChg chg="ord">
        <pc:chgData name="Hock Guan TAN (NP)" userId="S::thg@np.edu.sg::e5f7d661-fe1a-47b6-b277-f25b08fa15d4" providerId="AD" clId="Web-{6F57D6A1-4028-5640-E343-5CE65065CD01}" dt="2021-11-10T07:34:03.502" v="76"/>
        <pc:sldMkLst>
          <pc:docMk/>
          <pc:sldMk cId="857137262" sldId="449"/>
        </pc:sldMkLst>
      </pc:sldChg>
      <pc:sldChg chg="modSp">
        <pc:chgData name="Hock Guan TAN (NP)" userId="S::thg@np.edu.sg::e5f7d661-fe1a-47b6-b277-f25b08fa15d4" providerId="AD" clId="Web-{6F57D6A1-4028-5640-E343-5CE65065CD01}" dt="2021-11-10T06:33:36.483" v="52" actId="20577"/>
        <pc:sldMkLst>
          <pc:docMk/>
          <pc:sldMk cId="4196929899" sldId="453"/>
        </pc:sldMkLst>
        <pc:spChg chg="mod">
          <ac:chgData name="Hock Guan TAN (NP)" userId="S::thg@np.edu.sg::e5f7d661-fe1a-47b6-b277-f25b08fa15d4" providerId="AD" clId="Web-{6F57D6A1-4028-5640-E343-5CE65065CD01}" dt="2021-11-10T06:33:36.483" v="52" actId="20577"/>
          <ac:spMkLst>
            <pc:docMk/>
            <pc:sldMk cId="4196929899" sldId="453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6:33:23.233" v="51" actId="20577"/>
        <pc:sldMkLst>
          <pc:docMk/>
          <pc:sldMk cId="3652415956" sldId="454"/>
        </pc:sldMkLst>
        <pc:spChg chg="mod">
          <ac:chgData name="Hock Guan TAN (NP)" userId="S::thg@np.edu.sg::e5f7d661-fe1a-47b6-b277-f25b08fa15d4" providerId="AD" clId="Web-{6F57D6A1-4028-5640-E343-5CE65065CD01}" dt="2021-11-10T06:33:23.233" v="51" actId="20577"/>
          <ac:spMkLst>
            <pc:docMk/>
            <pc:sldMk cId="3652415956" sldId="454"/>
            <ac:spMk id="3" creationId="{1698C83D-C295-4161-9BD2-CD58EF013FDD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2:22:21.319" v="31" actId="20577"/>
        <pc:sldMkLst>
          <pc:docMk/>
          <pc:sldMk cId="1731145161" sldId="466"/>
        </pc:sldMkLst>
        <pc:spChg chg="mod">
          <ac:chgData name="Hock Guan TAN (NP)" userId="S::thg@np.edu.sg::e5f7d661-fe1a-47b6-b277-f25b08fa15d4" providerId="AD" clId="Web-{6F57D6A1-4028-5640-E343-5CE65065CD01}" dt="2021-11-10T02:22:21.319" v="31" actId="20577"/>
          <ac:spMkLst>
            <pc:docMk/>
            <pc:sldMk cId="1731145161" sldId="466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6:50:50.148" v="53" actId="20577"/>
        <pc:sldMkLst>
          <pc:docMk/>
          <pc:sldMk cId="2498307139" sldId="475"/>
        </pc:sldMkLst>
        <pc:spChg chg="mod">
          <ac:chgData name="Hock Guan TAN (NP)" userId="S::thg@np.edu.sg::e5f7d661-fe1a-47b6-b277-f25b08fa15d4" providerId="AD" clId="Web-{6F57D6A1-4028-5640-E343-5CE65065CD01}" dt="2021-11-10T06:50:50.148" v="53" actId="20577"/>
          <ac:spMkLst>
            <pc:docMk/>
            <pc:sldMk cId="2498307139" sldId="475"/>
            <ac:spMk id="7" creationId="{00000000-0000-0000-0000-000000000000}"/>
          </ac:spMkLst>
        </pc:spChg>
        <pc:picChg chg="mod">
          <ac:chgData name="Hock Guan TAN (NP)" userId="S::thg@np.edu.sg::e5f7d661-fe1a-47b6-b277-f25b08fa15d4" providerId="AD" clId="Web-{6F57D6A1-4028-5640-E343-5CE65065CD01}" dt="2021-11-10T02:01:29.554" v="12" actId="14100"/>
          <ac:picMkLst>
            <pc:docMk/>
            <pc:sldMk cId="2498307139" sldId="475"/>
            <ac:picMk id="6" creationId="{00000000-0000-0000-0000-000000000000}"/>
          </ac:picMkLst>
        </pc:picChg>
      </pc:sldChg>
      <pc:sldChg chg="modSp">
        <pc:chgData name="Hock Guan TAN (NP)" userId="S::thg@np.edu.sg::e5f7d661-fe1a-47b6-b277-f25b08fa15d4" providerId="AD" clId="Web-{6F57D6A1-4028-5640-E343-5CE65065CD01}" dt="2021-11-10T01:23:25.873" v="3" actId="20577"/>
        <pc:sldMkLst>
          <pc:docMk/>
          <pc:sldMk cId="2726748961" sldId="566"/>
        </pc:sldMkLst>
        <pc:spChg chg="mod">
          <ac:chgData name="Hock Guan TAN (NP)" userId="S::thg@np.edu.sg::e5f7d661-fe1a-47b6-b277-f25b08fa15d4" providerId="AD" clId="Web-{6F57D6A1-4028-5640-E343-5CE65065CD01}" dt="2021-11-10T01:23:25.873" v="3" actId="20577"/>
          <ac:spMkLst>
            <pc:docMk/>
            <pc:sldMk cId="2726748961" sldId="566"/>
            <ac:spMk id="3" creationId="{8C9318EA-4DB0-4BB0-852C-CAAA4BF14BCC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7:27:16.603" v="74" actId="20577"/>
        <pc:sldMkLst>
          <pc:docMk/>
          <pc:sldMk cId="2810820371" sldId="580"/>
        </pc:sldMkLst>
        <pc:spChg chg="mod">
          <ac:chgData name="Hock Guan TAN (NP)" userId="S::thg@np.edu.sg::e5f7d661-fe1a-47b6-b277-f25b08fa15d4" providerId="AD" clId="Web-{6F57D6A1-4028-5640-E343-5CE65065CD01}" dt="2021-11-10T07:27:16.603" v="74" actId="20577"/>
          <ac:spMkLst>
            <pc:docMk/>
            <pc:sldMk cId="2810820371" sldId="580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7:35:58.957" v="78" actId="20577"/>
        <pc:sldMkLst>
          <pc:docMk/>
          <pc:sldMk cId="3403989937" sldId="581"/>
        </pc:sldMkLst>
        <pc:spChg chg="mod">
          <ac:chgData name="Hock Guan TAN (NP)" userId="S::thg@np.edu.sg::e5f7d661-fe1a-47b6-b277-f25b08fa15d4" providerId="AD" clId="Web-{6F57D6A1-4028-5640-E343-5CE65065CD01}" dt="2021-11-10T07:35:58.957" v="78" actId="20577"/>
          <ac:spMkLst>
            <pc:docMk/>
            <pc:sldMk cId="3403989937" sldId="581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6:58:53.156" v="55" actId="20577"/>
        <pc:sldMkLst>
          <pc:docMk/>
          <pc:sldMk cId="3985898835" sldId="593"/>
        </pc:sldMkLst>
        <pc:spChg chg="mod">
          <ac:chgData name="Hock Guan TAN (NP)" userId="S::thg@np.edu.sg::e5f7d661-fe1a-47b6-b277-f25b08fa15d4" providerId="AD" clId="Web-{6F57D6A1-4028-5640-E343-5CE65065CD01}" dt="2021-11-10T06:58:53.156" v="55" actId="20577"/>
          <ac:spMkLst>
            <pc:docMk/>
            <pc:sldMk cId="3985898835" sldId="593"/>
            <ac:spMk id="3" creationId="{00000000-0000-0000-0000-000000000000}"/>
          </ac:spMkLst>
        </pc:spChg>
      </pc:sldChg>
      <pc:sldChg chg="modSp">
        <pc:chgData name="Hock Guan TAN (NP)" userId="S::thg@np.edu.sg::e5f7d661-fe1a-47b6-b277-f25b08fa15d4" providerId="AD" clId="Web-{6F57D6A1-4028-5640-E343-5CE65065CD01}" dt="2021-11-10T07:03:59.599" v="72" actId="20577"/>
        <pc:sldMkLst>
          <pc:docMk/>
          <pc:sldMk cId="192092036" sldId="597"/>
        </pc:sldMkLst>
        <pc:spChg chg="mod">
          <ac:chgData name="Hock Guan TAN (NP)" userId="S::thg@np.edu.sg::e5f7d661-fe1a-47b6-b277-f25b08fa15d4" providerId="AD" clId="Web-{6F57D6A1-4028-5640-E343-5CE65065CD01}" dt="2021-11-10T07:03:59.599" v="72" actId="20577"/>
          <ac:spMkLst>
            <pc:docMk/>
            <pc:sldMk cId="192092036" sldId="597"/>
            <ac:spMk id="3" creationId="{AC74F67E-8E96-4E28-9F34-E0C8726379AB}"/>
          </ac:spMkLst>
        </pc:spChg>
      </pc:sldChg>
    </pc:docChg>
  </pc:docChgLst>
  <pc:docChgLst>
    <pc:chgData name="Hock Guan TAN (NP)" userId="S::thg@np.edu.sg::e5f7d661-fe1a-47b6-b277-f25b08fa15d4" providerId="AD" clId="Web-{BBB13847-55F1-DB25-FAC2-BD4115B645F0}"/>
    <pc:docChg chg="addSld modSld">
      <pc:chgData name="Hock Guan TAN (NP)" userId="S::thg@np.edu.sg::e5f7d661-fe1a-47b6-b277-f25b08fa15d4" providerId="AD" clId="Web-{BBB13847-55F1-DB25-FAC2-BD4115B645F0}" dt="2021-11-03T18:44:57.079" v="94"/>
      <pc:docMkLst>
        <pc:docMk/>
      </pc:docMkLst>
      <pc:sldChg chg="addSp delSp">
        <pc:chgData name="Hock Guan TAN (NP)" userId="S::thg@np.edu.sg::e5f7d661-fe1a-47b6-b277-f25b08fa15d4" providerId="AD" clId="Web-{BBB13847-55F1-DB25-FAC2-BD4115B645F0}" dt="2021-11-03T18:44:57.079" v="94"/>
        <pc:sldMkLst>
          <pc:docMk/>
          <pc:sldMk cId="995960306" sldId="419"/>
        </pc:sldMkLst>
        <pc:spChg chg="add del">
          <ac:chgData name="Hock Guan TAN (NP)" userId="S::thg@np.edu.sg::e5f7d661-fe1a-47b6-b277-f25b08fa15d4" providerId="AD" clId="Web-{BBB13847-55F1-DB25-FAC2-BD4115B645F0}" dt="2021-11-03T18:44:57.079" v="94"/>
          <ac:spMkLst>
            <pc:docMk/>
            <pc:sldMk cId="995960306" sldId="419"/>
            <ac:spMk id="3" creationId="{73306F7F-6FC4-4F3E-8233-348D1427F63A}"/>
          </ac:spMkLst>
        </pc:spChg>
      </pc:sldChg>
      <pc:sldChg chg="modSp new">
        <pc:chgData name="Hock Guan TAN (NP)" userId="S::thg@np.edu.sg::e5f7d661-fe1a-47b6-b277-f25b08fa15d4" providerId="AD" clId="Web-{BBB13847-55F1-DB25-FAC2-BD4115B645F0}" dt="2021-11-03T18:44:36.172" v="92" actId="20577"/>
        <pc:sldMkLst>
          <pc:docMk/>
          <pc:sldMk cId="192092036" sldId="597"/>
        </pc:sldMkLst>
        <pc:spChg chg="mod">
          <ac:chgData name="Hock Guan TAN (NP)" userId="S::thg@np.edu.sg::e5f7d661-fe1a-47b6-b277-f25b08fa15d4" providerId="AD" clId="Web-{BBB13847-55F1-DB25-FAC2-BD4115B645F0}" dt="2021-11-03T18:42:25.436" v="14" actId="20577"/>
          <ac:spMkLst>
            <pc:docMk/>
            <pc:sldMk cId="192092036" sldId="597"/>
            <ac:spMk id="2" creationId="{6DB2641B-137A-4087-88B6-0B84F67F59F9}"/>
          </ac:spMkLst>
        </pc:spChg>
        <pc:spChg chg="mod">
          <ac:chgData name="Hock Guan TAN (NP)" userId="S::thg@np.edu.sg::e5f7d661-fe1a-47b6-b277-f25b08fa15d4" providerId="AD" clId="Web-{BBB13847-55F1-DB25-FAC2-BD4115B645F0}" dt="2021-11-03T18:44:36.172" v="92" actId="20577"/>
          <ac:spMkLst>
            <pc:docMk/>
            <pc:sldMk cId="192092036" sldId="597"/>
            <ac:spMk id="3" creationId="{AC74F67E-8E96-4E28-9F34-E0C8726379AB}"/>
          </ac:spMkLst>
        </pc:spChg>
      </pc:sldChg>
    </pc:docChg>
  </pc:docChgLst>
  <pc:docChgLst>
    <pc:chgData name="Hock Guan TAN (NP)" userId="S::thg@np.edu.sg::e5f7d661-fe1a-47b6-b277-f25b08fa15d4" providerId="AD" clId="Web-{48589AE5-84E5-98DF-83EF-02106DA805A5}"/>
    <pc:docChg chg="delSld">
      <pc:chgData name="Hock Guan TAN (NP)" userId="S::thg@np.edu.sg::e5f7d661-fe1a-47b6-b277-f25b08fa15d4" providerId="AD" clId="Web-{48589AE5-84E5-98DF-83EF-02106DA805A5}" dt="2021-11-03T19:54:20.242" v="6"/>
      <pc:docMkLst>
        <pc:docMk/>
      </pc:docMkLst>
      <pc:sldChg chg="del">
        <pc:chgData name="Hock Guan TAN (NP)" userId="S::thg@np.edu.sg::e5f7d661-fe1a-47b6-b277-f25b08fa15d4" providerId="AD" clId="Web-{48589AE5-84E5-98DF-83EF-02106DA805A5}" dt="2021-11-03T19:54:13.070" v="0"/>
        <pc:sldMkLst>
          <pc:docMk/>
          <pc:sldMk cId="995960306" sldId="419"/>
        </pc:sldMkLst>
      </pc:sldChg>
      <pc:sldChg chg="del">
        <pc:chgData name="Hock Guan TAN (NP)" userId="S::thg@np.edu.sg::e5f7d661-fe1a-47b6-b277-f25b08fa15d4" providerId="AD" clId="Web-{48589AE5-84E5-98DF-83EF-02106DA805A5}" dt="2021-11-03T19:54:14.258" v="1"/>
        <pc:sldMkLst>
          <pc:docMk/>
          <pc:sldMk cId="629223169" sldId="420"/>
        </pc:sldMkLst>
      </pc:sldChg>
      <pc:sldChg chg="del">
        <pc:chgData name="Hock Guan TAN (NP)" userId="S::thg@np.edu.sg::e5f7d661-fe1a-47b6-b277-f25b08fa15d4" providerId="AD" clId="Web-{48589AE5-84E5-98DF-83EF-02106DA805A5}" dt="2021-11-03T19:54:15.414" v="2"/>
        <pc:sldMkLst>
          <pc:docMk/>
          <pc:sldMk cId="2530601026" sldId="421"/>
        </pc:sldMkLst>
      </pc:sldChg>
      <pc:sldChg chg="del">
        <pc:chgData name="Hock Guan TAN (NP)" userId="S::thg@np.edu.sg::e5f7d661-fe1a-47b6-b277-f25b08fa15d4" providerId="AD" clId="Web-{48589AE5-84E5-98DF-83EF-02106DA805A5}" dt="2021-11-03T19:54:16.398" v="3"/>
        <pc:sldMkLst>
          <pc:docMk/>
          <pc:sldMk cId="1611705401" sldId="422"/>
        </pc:sldMkLst>
      </pc:sldChg>
      <pc:sldChg chg="del">
        <pc:chgData name="Hock Guan TAN (NP)" userId="S::thg@np.edu.sg::e5f7d661-fe1a-47b6-b277-f25b08fa15d4" providerId="AD" clId="Web-{48589AE5-84E5-98DF-83EF-02106DA805A5}" dt="2021-11-03T19:54:17.602" v="4"/>
        <pc:sldMkLst>
          <pc:docMk/>
          <pc:sldMk cId="226064517" sldId="423"/>
        </pc:sldMkLst>
      </pc:sldChg>
      <pc:sldChg chg="del">
        <pc:chgData name="Hock Guan TAN (NP)" userId="S::thg@np.edu.sg::e5f7d661-fe1a-47b6-b277-f25b08fa15d4" providerId="AD" clId="Web-{48589AE5-84E5-98DF-83EF-02106DA805A5}" dt="2021-11-03T19:54:18.883" v="5"/>
        <pc:sldMkLst>
          <pc:docMk/>
          <pc:sldMk cId="170110444" sldId="424"/>
        </pc:sldMkLst>
      </pc:sldChg>
      <pc:sldChg chg="del">
        <pc:chgData name="Hock Guan TAN (NP)" userId="S::thg@np.edu.sg::e5f7d661-fe1a-47b6-b277-f25b08fa15d4" providerId="AD" clId="Web-{48589AE5-84E5-98DF-83EF-02106DA805A5}" dt="2021-11-03T19:54:20.242" v="6"/>
        <pc:sldMkLst>
          <pc:docMk/>
          <pc:sldMk cId="267078600" sldId="425"/>
        </pc:sldMkLst>
      </pc:sldChg>
    </pc:docChg>
  </pc:docChgLst>
</pc:chgInfo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9BEA0E-FACB-4798-9BDA-F9AAD17C7D9F}" type="datetimeFigureOut">
              <a:rPr lang="en-SG" smtClean="0"/>
              <a:t>9/11/2021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0D4D55-B56C-4DD5-BDDE-333B379BEA0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58956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22338"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1pPr>
            <a:lvl2pPr marL="742950" indent="-285750" defTabSz="922338"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2pPr>
            <a:lvl3pPr marL="1143000" indent="-228600" defTabSz="922338"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3pPr>
            <a:lvl4pPr marL="1600200" indent="-228600" defTabSz="922338"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4pPr>
            <a:lvl5pPr marL="2057400" indent="-228600" defTabSz="922338"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9pPr>
          </a:lstStyle>
          <a:p>
            <a:fld id="{58652376-84BA-45EB-ADF9-F8917EE4E4FE}" type="slidenum">
              <a:rPr lang="en-GB" altLang="en-US" sz="1000" smtClean="0">
                <a:uFillTx/>
                <a:latin typeface="Arial" panose="020B0604020202020204" pitchFamily="34" charset="0"/>
              </a:rPr>
              <a:pPr/>
              <a:t>1</a:t>
            </a:fld>
            <a:endParaRPr lang="en-GB" altLang="en-US" sz="1000">
              <a:uFillTx/>
              <a:latin typeface="Arial" panose="020B0604020202020204" pitchFamily="34" charset="0"/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063" y="746125"/>
            <a:ext cx="6545262" cy="3683000"/>
          </a:xfrm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228600" indent="-228600">
              <a:buFontTx/>
              <a:buAutoNum type="arabicPeriod"/>
            </a:pPr>
            <a:endParaRPr lang="en-US" altLang="en-US">
              <a:uFillTx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863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8B9CC-1317-584A-9837-71F74B28037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61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8B9CC-1317-584A-9837-71F74B28037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0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8B9CC-1317-584A-9837-71F74B28037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782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8B9CC-1317-584A-9837-71F74B28037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19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19200" y="609600"/>
            <a:ext cx="10160000" cy="838200"/>
          </a:xfrm>
          <a:solidFill>
            <a:srgbClr val="0000FF"/>
          </a:solidFill>
          <a:ln w="9525"/>
        </p:spPr>
        <p:txBody>
          <a:bodyPr anchor="b"/>
          <a:lstStyle>
            <a:lvl1pPr algn="ctr">
              <a:defRPr sz="4400">
                <a:solidFill>
                  <a:srgbClr val="FFFF00"/>
                </a:solidFill>
                <a:effectLst/>
                <a:uFillTx/>
              </a:defRPr>
            </a:lvl1pPr>
          </a:lstStyle>
          <a:p>
            <a:r>
              <a:rPr lang="en-US">
                <a:uFillTx/>
              </a:rPr>
              <a:t>Chapter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2190308"/>
            <a:ext cx="5892800" cy="2895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200">
                <a:uFillTx/>
                <a:latin typeface="Verdana" pitchFamily="34" charset="0"/>
              </a:defRPr>
            </a:lvl1pPr>
          </a:lstStyle>
          <a:p>
            <a:r>
              <a:rPr lang="en-US">
                <a:uFillTx/>
              </a:rPr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19137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1709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94800" y="0"/>
            <a:ext cx="2997200" cy="6248400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8788400" cy="6248400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1727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6221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uFillTx/>
              </a:defRPr>
            </a:lvl1pPr>
            <a:lvl2pPr marL="457189" indent="0">
              <a:buNone/>
              <a:defRPr sz="1800">
                <a:uFillTx/>
              </a:defRPr>
            </a:lvl2pPr>
            <a:lvl3pPr marL="914377" indent="0">
              <a:buNone/>
              <a:defRPr sz="1600">
                <a:uFillTx/>
              </a:defRPr>
            </a:lvl3pPr>
            <a:lvl4pPr marL="1371566" indent="0">
              <a:buNone/>
              <a:defRPr sz="1400">
                <a:uFillTx/>
              </a:defRPr>
            </a:lvl4pPr>
            <a:lvl5pPr marL="1828754" indent="0">
              <a:buNone/>
              <a:defRPr sz="1400">
                <a:uFillTx/>
              </a:defRPr>
            </a:lvl5pPr>
            <a:lvl6pPr marL="2285943" indent="0">
              <a:buNone/>
              <a:defRPr sz="1400">
                <a:uFillTx/>
              </a:defRPr>
            </a:lvl6pPr>
            <a:lvl7pPr marL="2743131" indent="0">
              <a:buNone/>
              <a:defRPr sz="1400">
                <a:uFillTx/>
              </a:defRPr>
            </a:lvl7pPr>
            <a:lvl8pPr marL="3200320" indent="0">
              <a:buNone/>
              <a:defRPr sz="1400">
                <a:uFillTx/>
              </a:defRPr>
            </a:lvl8pPr>
            <a:lvl9pPr marL="3657509" indent="0">
              <a:buNone/>
              <a:defRPr sz="14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8524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066800"/>
            <a:ext cx="5334000" cy="5181600"/>
          </a:xfrm>
        </p:spPr>
        <p:txBody>
          <a:bodyPr/>
          <a:lstStyle>
            <a:lvl1pPr>
              <a:defRPr sz="2800">
                <a:uFillTx/>
              </a:defRPr>
            </a:lvl1pPr>
            <a:lvl2pPr>
              <a:defRPr sz="2400">
                <a:uFillTx/>
              </a:defRPr>
            </a:lvl2pPr>
            <a:lvl3pPr>
              <a:defRPr sz="2000">
                <a:uFillTx/>
              </a:defRPr>
            </a:lvl3pPr>
            <a:lvl4pPr>
              <a:defRPr sz="1800">
                <a:uFillTx/>
              </a:defRPr>
            </a:lvl4pPr>
            <a:lvl5pPr>
              <a:defRPr sz="1800">
                <a:uFillTx/>
              </a:defRPr>
            </a:lvl5pPr>
            <a:lvl6pPr>
              <a:defRPr sz="1800">
                <a:uFillTx/>
              </a:defRPr>
            </a:lvl6pPr>
            <a:lvl7pPr>
              <a:defRPr sz="1800">
                <a:uFillTx/>
              </a:defRPr>
            </a:lvl7pPr>
            <a:lvl8pPr>
              <a:defRPr sz="1800">
                <a:uFillTx/>
              </a:defRPr>
            </a:lvl8pPr>
            <a:lvl9pPr>
              <a:defRPr sz="18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45200" y="1066800"/>
            <a:ext cx="5334000" cy="5181600"/>
          </a:xfrm>
        </p:spPr>
        <p:txBody>
          <a:bodyPr/>
          <a:lstStyle>
            <a:lvl1pPr>
              <a:defRPr sz="2800">
                <a:uFillTx/>
              </a:defRPr>
            </a:lvl1pPr>
            <a:lvl2pPr>
              <a:defRPr sz="2400">
                <a:uFillTx/>
              </a:defRPr>
            </a:lvl2pPr>
            <a:lvl3pPr>
              <a:defRPr sz="2000">
                <a:uFillTx/>
              </a:defRPr>
            </a:lvl3pPr>
            <a:lvl4pPr>
              <a:defRPr sz="1800">
                <a:uFillTx/>
              </a:defRPr>
            </a:lvl4pPr>
            <a:lvl5pPr>
              <a:defRPr sz="1800">
                <a:uFillTx/>
              </a:defRPr>
            </a:lvl5pPr>
            <a:lvl6pPr>
              <a:defRPr sz="1800">
                <a:uFillTx/>
              </a:defRPr>
            </a:lvl6pPr>
            <a:lvl7pPr>
              <a:defRPr sz="1800">
                <a:uFillTx/>
              </a:defRPr>
            </a:lvl7pPr>
            <a:lvl8pPr>
              <a:defRPr sz="1800">
                <a:uFillTx/>
              </a:defRPr>
            </a:lvl8pPr>
            <a:lvl9pPr>
              <a:defRPr sz="18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4513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>
                <a:uFillTx/>
              </a:defRPr>
            </a:lvl1pPr>
            <a:lvl2pPr>
              <a:defRPr sz="2000">
                <a:uFillTx/>
              </a:defRPr>
            </a:lvl2pPr>
            <a:lvl3pPr>
              <a:defRPr sz="1800">
                <a:uFillTx/>
              </a:defRPr>
            </a:lvl3pPr>
            <a:lvl4pPr>
              <a:defRPr sz="1600">
                <a:uFillTx/>
              </a:defRPr>
            </a:lvl4pPr>
            <a:lvl5pPr>
              <a:defRPr sz="1600">
                <a:uFillTx/>
              </a:defRPr>
            </a:lvl5pPr>
            <a:lvl6pPr>
              <a:defRPr sz="1600">
                <a:uFillTx/>
              </a:defRPr>
            </a:lvl6pPr>
            <a:lvl7pPr>
              <a:defRPr sz="1600">
                <a:uFillTx/>
              </a:defRPr>
            </a:lvl7pPr>
            <a:lvl8pPr>
              <a:defRPr sz="1600">
                <a:uFillTx/>
              </a:defRPr>
            </a:lvl8pPr>
            <a:lvl9pPr>
              <a:defRPr sz="16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>
                <a:uFillTx/>
              </a:defRPr>
            </a:lvl1pPr>
            <a:lvl2pPr>
              <a:defRPr sz="2000">
                <a:uFillTx/>
              </a:defRPr>
            </a:lvl2pPr>
            <a:lvl3pPr>
              <a:defRPr sz="1800">
                <a:uFillTx/>
              </a:defRPr>
            </a:lvl3pPr>
            <a:lvl4pPr>
              <a:defRPr sz="1600">
                <a:uFillTx/>
              </a:defRPr>
            </a:lvl4pPr>
            <a:lvl5pPr>
              <a:defRPr sz="1600">
                <a:uFillTx/>
              </a:defRPr>
            </a:lvl5pPr>
            <a:lvl6pPr>
              <a:defRPr sz="1600">
                <a:uFillTx/>
              </a:defRPr>
            </a:lvl6pPr>
            <a:lvl7pPr>
              <a:defRPr sz="1600">
                <a:uFillTx/>
              </a:defRPr>
            </a:lvl7pPr>
            <a:lvl8pPr>
              <a:defRPr sz="1600">
                <a:uFillTx/>
              </a:defRPr>
            </a:lvl8pPr>
            <a:lvl9pPr>
              <a:defRPr sz="16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0183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u="none">
                <a:effectLst/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54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4487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>
                <a:uFillTx/>
              </a:defRPr>
            </a:lvl1pPr>
            <a:lvl2pPr marL="457189" indent="0">
              <a:buNone/>
              <a:defRPr sz="1200">
                <a:uFillTx/>
              </a:defRPr>
            </a:lvl2pPr>
            <a:lvl3pPr marL="914377" indent="0">
              <a:buNone/>
              <a:defRPr sz="1000">
                <a:uFillTx/>
              </a:defRPr>
            </a:lvl3pPr>
            <a:lvl4pPr marL="1371566" indent="0">
              <a:buNone/>
              <a:defRPr sz="900">
                <a:uFillTx/>
              </a:defRPr>
            </a:lvl4pPr>
            <a:lvl5pPr marL="1828754" indent="0">
              <a:buNone/>
              <a:defRPr sz="900">
                <a:uFillTx/>
              </a:defRPr>
            </a:lvl5pPr>
            <a:lvl6pPr marL="2285943" indent="0">
              <a:buNone/>
              <a:defRPr sz="900">
                <a:uFillTx/>
              </a:defRPr>
            </a:lvl6pPr>
            <a:lvl7pPr marL="2743131" indent="0">
              <a:buNone/>
              <a:defRPr sz="900">
                <a:uFillTx/>
              </a:defRPr>
            </a:lvl7pPr>
            <a:lvl8pPr marL="3200320" indent="0">
              <a:buNone/>
              <a:defRPr sz="900">
                <a:uFillTx/>
              </a:defRPr>
            </a:lvl8pPr>
            <a:lvl9pPr marL="3657509" indent="0">
              <a:buNone/>
              <a:defRPr sz="9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230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189" indent="0">
              <a:buNone/>
              <a:defRPr sz="2800">
                <a:uFillTx/>
              </a:defRPr>
            </a:lvl2pPr>
            <a:lvl3pPr marL="914377" indent="0">
              <a:buNone/>
              <a:defRPr sz="2400">
                <a:uFillTx/>
              </a:defRPr>
            </a:lvl3pPr>
            <a:lvl4pPr marL="1371566" indent="0">
              <a:buNone/>
              <a:defRPr sz="2000">
                <a:uFillTx/>
              </a:defRPr>
            </a:lvl4pPr>
            <a:lvl5pPr marL="1828754" indent="0">
              <a:buNone/>
              <a:defRPr sz="2000">
                <a:uFillTx/>
              </a:defRPr>
            </a:lvl5pPr>
            <a:lvl6pPr marL="2285943" indent="0">
              <a:buNone/>
              <a:defRPr sz="2000">
                <a:uFillTx/>
              </a:defRPr>
            </a:lvl6pPr>
            <a:lvl7pPr marL="2743131" indent="0">
              <a:buNone/>
              <a:defRPr sz="2000">
                <a:uFillTx/>
              </a:defRPr>
            </a:lvl7pPr>
            <a:lvl8pPr marL="3200320" indent="0">
              <a:buNone/>
              <a:defRPr sz="2000">
                <a:uFillTx/>
              </a:defRPr>
            </a:lvl8pPr>
            <a:lvl9pPr marL="3657509" indent="0">
              <a:buNone/>
              <a:defRPr sz="2000">
                <a:uFillTx/>
              </a:defRPr>
            </a:lvl9pPr>
          </a:lstStyle>
          <a:p>
            <a:pPr lvl="0"/>
            <a:endParaRPr lang="en-US" noProof="0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uFillTx/>
              </a:defRPr>
            </a:lvl1pPr>
            <a:lvl2pPr marL="457189" indent="0">
              <a:buNone/>
              <a:defRPr sz="1200">
                <a:uFillTx/>
              </a:defRPr>
            </a:lvl2pPr>
            <a:lvl3pPr marL="914377" indent="0">
              <a:buNone/>
              <a:defRPr sz="1000">
                <a:uFillTx/>
              </a:defRPr>
            </a:lvl3pPr>
            <a:lvl4pPr marL="1371566" indent="0">
              <a:buNone/>
              <a:defRPr sz="900">
                <a:uFillTx/>
              </a:defRPr>
            </a:lvl4pPr>
            <a:lvl5pPr marL="1828754" indent="0">
              <a:buNone/>
              <a:defRPr sz="900">
                <a:uFillTx/>
              </a:defRPr>
            </a:lvl5pPr>
            <a:lvl6pPr marL="2285943" indent="0">
              <a:buNone/>
              <a:defRPr sz="900">
                <a:uFillTx/>
              </a:defRPr>
            </a:lvl6pPr>
            <a:lvl7pPr marL="2743131" indent="0">
              <a:buNone/>
              <a:defRPr sz="900">
                <a:uFillTx/>
              </a:defRPr>
            </a:lvl7pPr>
            <a:lvl8pPr marL="3200320" indent="0">
              <a:buNone/>
              <a:defRPr sz="900">
                <a:uFillTx/>
              </a:defRPr>
            </a:lvl8pPr>
            <a:lvl9pPr marL="3657509" indent="0">
              <a:buNone/>
              <a:defRPr sz="9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1766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066800"/>
            <a:ext cx="10871200" cy="5181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uFillTx/>
              </a:rPr>
              <a:t>Click to edit Master text styles</a:t>
            </a:r>
          </a:p>
          <a:p>
            <a:pPr lvl="1"/>
            <a:r>
              <a:rPr lang="en-US" altLang="en-US">
                <a:uFillTx/>
              </a:rPr>
              <a:t>Second level</a:t>
            </a:r>
          </a:p>
          <a:p>
            <a:pPr lvl="2"/>
            <a:r>
              <a:rPr lang="en-US" altLang="en-US">
                <a:uFillTx/>
              </a:rPr>
              <a:t>Third level</a:t>
            </a:r>
          </a:p>
          <a:p>
            <a:pPr lvl="3"/>
            <a:r>
              <a:rPr lang="en-US" altLang="en-US">
                <a:uFillTx/>
              </a:rPr>
              <a:t>Fourth level</a:t>
            </a:r>
          </a:p>
          <a:p>
            <a:pPr lvl="4"/>
            <a:r>
              <a:rPr lang="en-US" altLang="en-US">
                <a:uFillTx/>
              </a:rPr>
              <a:t>Fifth level</a:t>
            </a:r>
          </a:p>
        </p:txBody>
      </p:sp>
      <p:sp>
        <p:nvSpPr>
          <p:cNvPr id="48144" name="Rectangle 16"/>
          <p:cNvSpPr>
            <a:spLocks noChangeArrowheads="1"/>
          </p:cNvSpPr>
          <p:nvPr userDrawn="1"/>
        </p:nvSpPr>
        <p:spPr bwMode="auto">
          <a:xfrm>
            <a:off x="2235200" y="6400800"/>
            <a:ext cx="6604000" cy="381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/>
          <a:lstStyle>
            <a:lvl1pPr marL="342900" indent="-342900"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1pPr>
            <a:lvl2pPr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anose="020B0604030504040204" pitchFamily="34" charset="0"/>
              </a:defRPr>
            </a:lvl9pPr>
          </a:lstStyle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uFillTx/>
              </a:defRPr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Diploma in CSF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uFillTx/>
              </a:defRPr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WAPT  AY21/22 Sem 5</a:t>
            </a:r>
            <a:endParaRPr kumimoji="0" lang="en-US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1028" name="Line 17"/>
          <p:cNvSpPr>
            <a:spLocks noChangeShapeType="1"/>
          </p:cNvSpPr>
          <p:nvPr userDrawn="1"/>
        </p:nvSpPr>
        <p:spPr bwMode="auto">
          <a:xfrm>
            <a:off x="508000" y="6248400"/>
            <a:ext cx="10871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48146" name="Rectangle 18"/>
          <p:cNvSpPr>
            <a:spLocks noChangeArrowheads="1"/>
          </p:cNvSpPr>
          <p:nvPr userDrawn="1"/>
        </p:nvSpPr>
        <p:spPr bwMode="auto">
          <a:xfrm>
            <a:off x="0" y="-38100"/>
            <a:ext cx="12192000" cy="762000"/>
          </a:xfrm>
          <a:prstGeom prst="rect">
            <a:avLst/>
          </a:prstGeom>
          <a:solidFill>
            <a:srgbClr val="0033CC"/>
          </a:solidFill>
          <a:ln w="1905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uFillTx/>
              </a:defRPr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1988800" cy="685800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uFillTx/>
              </a:rPr>
              <a:t>Title</a:t>
            </a:r>
          </a:p>
        </p:txBody>
      </p:sp>
      <p:pic>
        <p:nvPicPr>
          <p:cNvPr id="1031" name="Picture 22" descr="School of ICT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508000" y="6270630"/>
            <a:ext cx="2286000" cy="5873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15"/>
          <p:cNvSpPr txBox="1">
            <a:spLocks noChangeArrowheads="1"/>
          </p:cNvSpPr>
          <p:nvPr userDrawn="1"/>
        </p:nvSpPr>
        <p:spPr bwMode="auto">
          <a:xfrm>
            <a:off x="8636000" y="6642103"/>
            <a:ext cx="2844800" cy="381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/>
          <a:lstStyle>
            <a:lvl1pPr algn="r">
              <a:spcBef>
                <a:spcPct val="50000"/>
              </a:spcBef>
              <a:defRPr sz="1200">
                <a:uFillTx/>
                <a:latin typeface="Arial Narrow" pitchFamily="34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uFillTx/>
              </a:defRPr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uFillTx/>
              </a:defRPr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uFillTx/>
              </a:defRPr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Last update: </a:t>
            </a:r>
            <a:fld id="{8ABEE5FE-1DE1-4424-9918-16A677C6523F}" type="datetime8">
              <a:rPr kumimoji="0" lang="en-SG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>
                  <a:uFillTx/>
                </a:defRPr>
              </a:pPr>
              <a:t>9/11/2021 11:26 PM</a:t>
            </a:fld>
            <a:endParaRPr kumimoji="0" lang="en-SG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uFillTx/>
              </a:defRPr>
            </a:pPr>
            <a:fld id="{C5590DDD-6585-4C1F-803E-C9EDC7C753FD}" type="slidenum">
              <a:rPr kumimoji="0" lang="en-SG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>
                  <a:uFillTx/>
                </a:defRPr>
              </a:pPr>
              <a:t>‹#›</a:t>
            </a:fld>
            <a:endParaRPr kumimoji="0" lang="en-SG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uFillTx/>
              </a:defRPr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E91A63-5DC8-40C0-979E-5606F14B9A1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0" y="0"/>
            <a:ext cx="1404938" cy="16764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                   Official Open</a:t>
            </a:r>
          </a:p>
        </p:txBody>
      </p:sp>
    </p:spTree>
    <p:extLst>
      <p:ext uri="{BB962C8B-B14F-4D97-AF65-F5344CB8AC3E}">
        <p14:creationId xmlns:p14="http://schemas.microsoft.com/office/powerpoint/2010/main" val="1124000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200" b="0">
          <a:solidFill>
            <a:schemeClr val="bg1"/>
          </a:solidFill>
          <a:effectLst/>
          <a:uFillTx/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uFillTx/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uFillTx/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uFillTx/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uFillTx/>
          <a:latin typeface="Tahoma" pitchFamily="34" charset="0"/>
        </a:defRPr>
      </a:lvl5pPr>
      <a:lvl6pPr marL="457189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uFillTx/>
          <a:latin typeface="Tahoma" pitchFamily="34" charset="0"/>
        </a:defRPr>
      </a:lvl6pPr>
      <a:lvl7pPr marL="914377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uFillTx/>
          <a:latin typeface="Tahoma" pitchFamily="34" charset="0"/>
        </a:defRPr>
      </a:lvl7pPr>
      <a:lvl8pPr marL="1371566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uFillTx/>
          <a:latin typeface="Tahoma" pitchFamily="34" charset="0"/>
        </a:defRPr>
      </a:lvl8pPr>
      <a:lvl9pPr marL="1828754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uFillTx/>
          <a:latin typeface="Tahoma" pitchFamily="34" charset="0"/>
        </a:defRPr>
      </a:lvl9pPr>
    </p:titleStyle>
    <p:bodyStyle>
      <a:lvl1pPr marL="342891" indent="-342891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40000"/>
        <a:buFont typeface="Wingdings" panose="05000000000000000000" pitchFamily="2" charset="2"/>
        <a:buChar char="§"/>
        <a:defRPr kumimoji="1" sz="3200" b="1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742932" indent="-285744" algn="l" rtl="0" eaLnBrk="0" fontAlgn="base" hangingPunct="0">
        <a:spcBef>
          <a:spcPct val="20000"/>
        </a:spcBef>
        <a:spcAft>
          <a:spcPct val="0"/>
        </a:spcAft>
        <a:buClr>
          <a:srgbClr val="0033CC"/>
        </a:buClr>
        <a:buSzPct val="120000"/>
        <a:buFont typeface="Wingdings" panose="05000000000000000000" pitchFamily="2" charset="2"/>
        <a:buChar char="§"/>
        <a:defRPr kumimoji="1" sz="2800" b="1">
          <a:solidFill>
            <a:srgbClr val="0033CC"/>
          </a:solidFill>
          <a:uFillTx/>
          <a:latin typeface="+mn-lt"/>
        </a:defRPr>
      </a:lvl2pPr>
      <a:lvl3pPr marL="1142971" indent="-228594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kumimoji="1" sz="2400">
          <a:solidFill>
            <a:schemeClr val="hlink"/>
          </a:solidFill>
          <a:uFillTx/>
          <a:latin typeface="+mn-lt"/>
        </a:defRPr>
      </a:lvl3pPr>
      <a:lvl4pPr marL="1600160" indent="-228594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§"/>
        <a:defRPr kumimoji="1" sz="2000">
          <a:solidFill>
            <a:schemeClr val="tx1"/>
          </a:solidFill>
          <a:uFillTx/>
          <a:latin typeface="+mn-lt"/>
        </a:defRPr>
      </a:lvl4pPr>
      <a:lvl5pPr marL="2057349" indent="-228594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anose="05000000000000000000" pitchFamily="2" charset="2"/>
        <a:buChar char="§"/>
        <a:defRPr kumimoji="1" sz="2000">
          <a:solidFill>
            <a:srgbClr val="009900"/>
          </a:solidFill>
          <a:uFillTx/>
          <a:latin typeface="+mn-lt"/>
        </a:defRPr>
      </a:lvl5pPr>
      <a:lvl6pPr marL="2514537" indent="-228594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uFillTx/>
          <a:latin typeface="+mn-lt"/>
        </a:defRPr>
      </a:lvl6pPr>
      <a:lvl7pPr marL="2971726" indent="-228594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uFillTx/>
          <a:latin typeface="+mn-lt"/>
        </a:defRPr>
      </a:lvl7pPr>
      <a:lvl8pPr marL="3428914" indent="-228594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uFillTx/>
          <a:latin typeface="+mn-lt"/>
        </a:defRPr>
      </a:lvl8pPr>
      <a:lvl9pPr marL="3886103" indent="-228594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uFillTx/>
          <a:latin typeface="+mn-lt"/>
        </a:defRPr>
      </a:lvl9pPr>
    </p:bodyStyle>
    <p:otherStyle>
      <a:defPPr>
        <a:defRPr lang="en-US">
          <a:uFillTx/>
        </a:defRPr>
      </a:defPPr>
      <a:lvl1pPr marL="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ingarticles.in/multiple-ways-to-banner-grabbing/" TargetMode="External"/><Relationship Id="rId2" Type="http://schemas.openxmlformats.org/officeDocument/2006/relationships/hyperlink" Target="https://securitytrails.com/blog/banner-grabb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ecuritytrails.com/blog/cybersecurity-fingerprinting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czcy2-7DaII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juice-shop.herokuapp.com/" TargetMode="External"/><Relationship Id="rId2" Type="http://schemas.openxmlformats.org/officeDocument/2006/relationships/hyperlink" Target="http://zero.webappsecurity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isislegal.com/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8"/>
          <p:cNvSpPr>
            <a:spLocks noChangeArrowheads="1"/>
          </p:cNvSpPr>
          <p:nvPr/>
        </p:nvSpPr>
        <p:spPr bwMode="auto">
          <a:xfrm>
            <a:off x="10886" y="6224"/>
            <a:ext cx="1828800" cy="6858000"/>
          </a:xfrm>
          <a:prstGeom prst="rect">
            <a:avLst/>
          </a:prstGeom>
          <a:solidFill>
            <a:srgbClr val="0033CC"/>
          </a:solidFill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2"/>
              </a:buClr>
              <a:buSzPct val="140000"/>
              <a:buFont typeface="Wingdings" panose="05000000000000000000" pitchFamily="2" charset="2"/>
              <a:buChar char="§"/>
              <a:defRPr kumimoji="1" sz="3200" b="1">
                <a:solidFill>
                  <a:schemeClr val="tx1"/>
                </a:solidFill>
                <a:uFillTx/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33CC"/>
              </a:buClr>
              <a:buSzPct val="120000"/>
              <a:buFont typeface="Wingdings" panose="05000000000000000000" pitchFamily="2" charset="2"/>
              <a:buChar char="§"/>
              <a:defRPr kumimoji="1" sz="2800" b="1">
                <a:solidFill>
                  <a:srgbClr val="0033CC"/>
                </a:solidFill>
                <a:uFillTx/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§"/>
              <a:defRPr kumimoji="1" sz="2400">
                <a:solidFill>
                  <a:schemeClr val="hlink"/>
                </a:solidFill>
                <a:uFillTx/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uFillTx/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90000"/>
              <a:buFont typeface="Wingdings" panose="05000000000000000000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90000"/>
              <a:buFont typeface="Wingdings" panose="05000000000000000000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90000"/>
              <a:buFont typeface="Wingdings" panose="05000000000000000000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90000"/>
              <a:buFont typeface="Wingdings" panose="05000000000000000000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90000"/>
              <a:buFont typeface="Wingdings" panose="05000000000000000000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kumimoji="0" lang="en-US" altLang="en-US" sz="2400" b="0">
              <a:latin typeface="Verdana" panose="020B0604030504040204" pitchFamily="34" charset="0"/>
            </a:endParaRPr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048000" y="2021810"/>
            <a:ext cx="7924800" cy="1752600"/>
          </a:xfrm>
        </p:spPr>
        <p:txBody>
          <a:bodyPr/>
          <a:lstStyle/>
          <a:p>
            <a:pPr algn="ctr"/>
            <a:r>
              <a:rPr lang="en-SG" sz="3600"/>
              <a:t>Information Gathering-Part 2</a:t>
            </a:r>
            <a:endParaRPr lang="en-US" sz="3600"/>
          </a:p>
        </p:txBody>
      </p:sp>
      <p:sp>
        <p:nvSpPr>
          <p:cNvPr id="129038" name="Rectangle 14"/>
          <p:cNvSpPr>
            <a:spLocks noChangeArrowheads="1"/>
          </p:cNvSpPr>
          <p:nvPr/>
        </p:nvSpPr>
        <p:spPr bwMode="auto">
          <a:xfrm>
            <a:off x="4114800" y="4648200"/>
            <a:ext cx="5486400" cy="12954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uFillTx/>
                <a:latin typeface="Verdana" pitchFamily="34" charset="0"/>
              </a:defRPr>
            </a:lvl9pPr>
          </a:lstStyle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40000"/>
              <a:buFont typeface="Wingdings" pitchFamily="2" charset="2"/>
              <a:buNone/>
              <a:defRPr>
                <a:uFillTx/>
              </a:defRPr>
            </a:pPr>
            <a:r>
              <a:rPr kumimoji="1" lang="en-GB" altLang="en-US" b="1">
                <a:latin typeface="Arial Narrow" pitchFamily="34" charset="0"/>
              </a:rPr>
              <a:t>Web Application Penetration Testing (WAPT)</a:t>
            </a:r>
          </a:p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40000"/>
              <a:buFont typeface="Wingdings" pitchFamily="2" charset="2"/>
              <a:buNone/>
              <a:defRPr>
                <a:uFillTx/>
              </a:defRPr>
            </a:pPr>
            <a:r>
              <a:rPr kumimoji="1" lang="en-GB" altLang="en-US">
                <a:latin typeface="Arial Narrow" pitchFamily="34" charset="0"/>
              </a:rPr>
              <a:t>Diploma in CSF</a:t>
            </a:r>
          </a:p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40000"/>
              <a:buFont typeface="Wingdings" pitchFamily="2" charset="2"/>
              <a:buNone/>
              <a:defRPr>
                <a:uFillTx/>
              </a:defRPr>
            </a:pPr>
            <a:r>
              <a:rPr kumimoji="1" lang="en-GB" altLang="en-US">
                <a:latin typeface="Arial Narrow" pitchFamily="34" charset="0"/>
              </a:rPr>
              <a:t>Year 2 (2021/22), Semester 2.2</a:t>
            </a:r>
            <a:endParaRPr kumimoji="1" lang="en-GB" altLang="en-US" sz="4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103" name="Line 15"/>
          <p:cNvSpPr>
            <a:spLocks noChangeShapeType="1"/>
          </p:cNvSpPr>
          <p:nvPr/>
        </p:nvSpPr>
        <p:spPr bwMode="auto">
          <a:xfrm>
            <a:off x="1839686" y="1219200"/>
            <a:ext cx="1035231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pic>
        <p:nvPicPr>
          <p:cNvPr id="4104" name="Picture 16" descr="School of ICT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915400" y="98425"/>
            <a:ext cx="3048000" cy="104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52400" y="773668"/>
            <a:ext cx="1752600" cy="36933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eaLnBrk="1" hangingPunct="1">
              <a:spcBef>
                <a:spcPct val="50000"/>
              </a:spcBef>
              <a:defRPr>
                <a:uFillTx/>
              </a:defRPr>
            </a:pPr>
            <a:r>
              <a:rPr lang="en-GB" sz="1800" b="1">
                <a:solidFill>
                  <a:schemeClr val="bg1"/>
                </a:solidFill>
                <a:latin typeface="Tahoma" pitchFamily="34" charset="0"/>
              </a:rPr>
              <a:t>Session 3.2</a:t>
            </a:r>
            <a:endParaRPr lang="en-GB" sz="1800" b="1">
              <a:solidFill>
                <a:srgbClr val="FF0000"/>
              </a:solidFill>
              <a:latin typeface="Tahoma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ctr"/>
            <a:r>
              <a:rPr lang="en-SG" sz="4000" b="0"/>
              <a:t>Profiling Web Application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2504580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3" y="340522"/>
            <a:ext cx="10515600" cy="1325559"/>
          </a:xfrm>
        </p:spPr>
        <p:txBody>
          <a:bodyPr/>
          <a:lstStyle/>
          <a:p>
            <a:r>
              <a:rPr lang="en-SG" b="1"/>
              <a:t>Profiling the Web Site Infrastructure</a:t>
            </a:r>
            <a:endParaRPr lang="en-GB" b="1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14106" y="1003301"/>
            <a:ext cx="10344147" cy="435133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342265" indent="-342265"/>
            <a:r>
              <a:rPr lang="en-GB" b="0"/>
              <a:t>Process aims to understand the </a:t>
            </a:r>
            <a:r>
              <a:rPr lang="en-GB" b="0">
                <a:solidFill>
                  <a:srgbClr val="FF0000"/>
                </a:solidFill>
              </a:rPr>
              <a:t>Architecture</a:t>
            </a:r>
            <a:r>
              <a:rPr lang="en-GB" b="0"/>
              <a:t> and Technologies in used</a:t>
            </a:r>
            <a:endParaRPr lang="en-US"/>
          </a:p>
          <a:p>
            <a:pPr marL="342265" indent="-342265"/>
            <a:r>
              <a:rPr lang="en-GB" b="0"/>
              <a:t>Profiling also known as </a:t>
            </a:r>
            <a:r>
              <a:rPr lang="en-GB"/>
              <a:t>Footprinting</a:t>
            </a:r>
            <a:r>
              <a:rPr lang="en-GB" b="0" dirty="0"/>
              <a:t> </a:t>
            </a:r>
          </a:p>
          <a:p>
            <a:pPr marL="342265" indent="-342265"/>
            <a:endParaRPr lang="en-GB" b="0"/>
          </a:p>
          <a:p>
            <a:pPr marL="342265" indent="-342265"/>
            <a:r>
              <a:rPr lang="en-GB" b="0"/>
              <a:t>Recommended Approach and Activities</a:t>
            </a:r>
            <a:endParaRPr lang="en-GB" b="0">
              <a:cs typeface="Calibri"/>
            </a:endParaRPr>
          </a:p>
          <a:p>
            <a:pPr marL="742315" lvl="1" indent="-285115"/>
            <a:r>
              <a:rPr lang="en-GB" b="0"/>
              <a:t>Use </a:t>
            </a:r>
            <a:r>
              <a:rPr lang="en-GB"/>
              <a:t>Automated Tool </a:t>
            </a:r>
            <a:r>
              <a:rPr lang="en-GB" b="0"/>
              <a:t>to interrogate the target web server</a:t>
            </a:r>
            <a:endParaRPr lang="en-GB" b="0">
              <a:cs typeface="Calibri"/>
            </a:endParaRPr>
          </a:p>
          <a:p>
            <a:pPr marL="742315" lvl="1" indent="-285115"/>
            <a:r>
              <a:rPr lang="en-GB" b="0"/>
              <a:t>Manually by </a:t>
            </a:r>
            <a:r>
              <a:rPr lang="en-GB"/>
              <a:t>inspecting the codes</a:t>
            </a:r>
            <a:r>
              <a:rPr lang="en-GB" b="0"/>
              <a:t> behind the application, conversation between the browser and the target servers</a:t>
            </a:r>
            <a:endParaRPr lang="en-GB" b="0">
              <a:cs typeface="Calibri"/>
            </a:endParaRPr>
          </a:p>
          <a:p>
            <a:pPr marL="742315" lvl="1" indent="-285115"/>
            <a:r>
              <a:rPr lang="en-GB"/>
              <a:t>Research and construct the supposed Infrastructure</a:t>
            </a:r>
            <a:endParaRPr lang="en-GB">
              <a:cs typeface="Calibri"/>
            </a:endParaRPr>
          </a:p>
          <a:p>
            <a:pPr marL="742315" lvl="1" indent="-285115"/>
            <a:r>
              <a:rPr lang="en-GB" b="0"/>
              <a:t>The activities involved use of tools to access the headers are also referred to as Banner Grabbing.</a:t>
            </a:r>
            <a:endParaRPr lang="en-GB" b="0">
              <a:cs typeface="Calibri"/>
            </a:endParaRPr>
          </a:p>
          <a:p>
            <a:pPr marL="1142365" lvl="2" indent="-227965"/>
            <a:r>
              <a:rPr lang="en-GB" b="0" dirty="0">
                <a:hlinkClick r:id="rId2"/>
              </a:rPr>
              <a:t>https://securitytrails.com/blog/banner-grabbing</a:t>
            </a:r>
            <a:endParaRPr lang="en-GB" b="0" dirty="0"/>
          </a:p>
          <a:p>
            <a:pPr marL="1142365" lvl="2" indent="-227965"/>
            <a:r>
              <a:rPr lang="en-GB" b="0" dirty="0">
                <a:hlinkClick r:id="rId3"/>
              </a:rPr>
              <a:t>https://www.hackingarticles.in/multiple-ways-to-banner-grabbing/</a:t>
            </a:r>
            <a:endParaRPr lang="en-GB" b="0" dirty="0"/>
          </a:p>
          <a:p>
            <a:pPr marL="742315" lvl="1" indent="-285115"/>
            <a:endParaRPr lang="en-GB" b="0"/>
          </a:p>
          <a:p>
            <a:pPr marL="742315" lvl="1" indent="-285115"/>
            <a:endParaRPr lang="en-GB" b="0"/>
          </a:p>
          <a:p>
            <a:pPr marL="742315" lvl="1" indent="-285115"/>
            <a:endParaRPr lang="en-GB" b="0"/>
          </a:p>
          <a:p>
            <a:pPr marL="0" lvl="0" indent="0">
              <a:buNone/>
            </a:pPr>
            <a:endParaRPr lang="en-GB" b="0"/>
          </a:p>
          <a:p>
            <a:pPr marL="342265" lvl="0" indent="-342265"/>
            <a:endParaRPr lang="en-GB" b="0"/>
          </a:p>
        </p:txBody>
      </p:sp>
      <p:sp>
        <p:nvSpPr>
          <p:cNvPr id="6" name="Date Placeholder 6"/>
          <p:cNvSpPr txBox="1"/>
          <p:nvPr/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03833DD-EFC1-49AD-99BB-A868CCAC2C93}" type="datetime1">
              <a: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09/11/2021</a:t>
            </a:fld>
            <a:endParaRPr lang="en-GB" sz="1200" b="0" i="0" u="none" strike="noStrike" kern="1200" cap="none" spc="0" baseline="0">
              <a:solidFill>
                <a:srgbClr val="898989"/>
              </a:solidFill>
              <a:uFillTx/>
              <a:latin typeface="Calibri"/>
            </a:endParaRPr>
          </a:p>
        </p:txBody>
      </p:sp>
      <p:sp>
        <p:nvSpPr>
          <p:cNvPr id="7" name="Date Placeholder 6"/>
          <p:cNvSpPr txBox="1"/>
          <p:nvPr/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557A4F9-5CFD-4CE1-B31E-3C640F4ADCDA}" type="datetime1">
              <a: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11/9/2021</a:t>
            </a:fld>
            <a:endParaRPr lang="en-GB" sz="1200" b="0" i="0" u="none" strike="noStrike" kern="1200" cap="none" spc="0" baseline="0">
              <a:solidFill>
                <a:srgbClr val="898989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8266393-C27F-41C6-993F-E476ACB67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988800" cy="685800"/>
          </a:xfrm>
        </p:spPr>
        <p:txBody>
          <a:bodyPr/>
          <a:lstStyle/>
          <a:p>
            <a:r>
              <a:rPr lang="en-US">
                <a:ea typeface="Tahoma"/>
                <a:cs typeface="Tahoma"/>
              </a:rPr>
              <a:t>What do they use  in the web infrastructure?</a:t>
            </a:r>
            <a:endParaRPr lang="en-US"/>
          </a:p>
        </p:txBody>
      </p:sp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5C14C2F0-6842-4E03-843B-D1C6FE5CF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41" y="1066800"/>
            <a:ext cx="10851518" cy="5181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37019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936B7-94E0-4C98-AF8B-E8FFC0146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Approach to detect Web Site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8C83D-C295-4161-9BD2-CD58EF013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/>
            <a:r>
              <a:rPr lang="en-GB" b="0"/>
              <a:t>Use of Automated Tools</a:t>
            </a:r>
            <a:endParaRPr lang="en-US"/>
          </a:p>
          <a:p>
            <a:pPr marL="742315" lvl="1" indent="-285115"/>
            <a:r>
              <a:rPr lang="en-GB" b="0" err="1"/>
              <a:t>whatweb</a:t>
            </a:r>
            <a:r>
              <a:rPr lang="en-GB" b="0"/>
              <a:t>, </a:t>
            </a:r>
            <a:r>
              <a:rPr lang="en-GB" b="0" err="1"/>
              <a:t>netcraft</a:t>
            </a:r>
            <a:r>
              <a:rPr lang="en-GB" b="0"/>
              <a:t>, </a:t>
            </a:r>
            <a:r>
              <a:rPr lang="en-GB" b="0" err="1"/>
              <a:t>urlscan</a:t>
            </a:r>
            <a:r>
              <a:rPr lang="en-GB" b="0"/>
              <a:t>, “HTTP Header Lives” (Covered in S2.1</a:t>
            </a:r>
            <a:r>
              <a:rPr lang="en-GB" b="0">
                <a:cs typeface="Calibri"/>
              </a:rPr>
              <a:t>) &amp; Tools that can be used - from your research activity in S2.2.</a:t>
            </a:r>
          </a:p>
          <a:p>
            <a:pPr marL="742315" lvl="1" indent="-285115"/>
            <a:r>
              <a:rPr lang="en-GB" b="0"/>
              <a:t>Use of Google Search engine</a:t>
            </a:r>
            <a:endParaRPr lang="en-GB" b="0">
              <a:cs typeface="Calibri"/>
            </a:endParaRPr>
          </a:p>
          <a:p>
            <a:pPr marL="342265" indent="-342265"/>
            <a:r>
              <a:rPr lang="en-GB" b="0">
                <a:cs typeface="Calibri"/>
              </a:rPr>
              <a:t>Consolidate and </a:t>
            </a:r>
            <a:r>
              <a:rPr lang="en-GB">
                <a:cs typeface="Calibri"/>
              </a:rPr>
              <a:t>make a best guess</a:t>
            </a:r>
            <a:r>
              <a:rPr lang="en-GB" b="0">
                <a:cs typeface="Calibri"/>
              </a:rPr>
              <a:t>.</a:t>
            </a:r>
          </a:p>
          <a:p>
            <a:pPr marL="342265" indent="-342265"/>
            <a:endParaRPr lang="en-GB" b="0"/>
          </a:p>
          <a:p>
            <a:pPr marL="342265" indent="-342265"/>
            <a:endParaRPr lang="en-GB" b="0">
              <a:cs typeface="Calibri" panose="020F0502020204030204"/>
            </a:endParaRPr>
          </a:p>
          <a:p>
            <a:pPr marL="742315" lvl="1" indent="-285115"/>
            <a:endParaRPr lang="en-GB" b="0">
              <a:cs typeface="Calibri" panose="020F0502020204030204"/>
            </a:endParaRPr>
          </a:p>
          <a:p>
            <a:pPr marL="342265" indent="-342265"/>
            <a:endParaRPr lang="en-GB" b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52415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ctr"/>
            <a:r>
              <a:rPr lang="en-SG" sz="4000" b="0"/>
              <a:t>Discovering OS &amp; Services running on the Hosting Machine</a:t>
            </a:r>
          </a:p>
        </p:txBody>
      </p:sp>
    </p:spTree>
    <p:extLst>
      <p:ext uri="{BB962C8B-B14F-4D97-AF65-F5344CB8AC3E}">
        <p14:creationId xmlns:p14="http://schemas.microsoft.com/office/powerpoint/2010/main" val="177358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7689-2950-4317-8038-4140A4741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>
                <a:latin typeface="+mn-lt"/>
              </a:rPr>
              <a:t>Discovering the OS &amp; Services running on the Hosting Machine</a:t>
            </a:r>
            <a:endParaRPr lang="en-GB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CD526-1D2D-4C0B-BD5D-FABA47C8A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/>
              <a:t>What OS is the machine hosting Web Applications and Services?</a:t>
            </a:r>
          </a:p>
          <a:p>
            <a:pPr lvl="1"/>
            <a:r>
              <a:rPr lang="en-GB" b="0"/>
              <a:t>Version? It is vulnerable to Service Side Attack?</a:t>
            </a:r>
          </a:p>
          <a:p>
            <a:r>
              <a:rPr lang="en-GB" b="0"/>
              <a:t>What are the opened Ports?</a:t>
            </a:r>
          </a:p>
          <a:p>
            <a:pPr lvl="1"/>
            <a:r>
              <a:rPr lang="en-GB" b="0"/>
              <a:t>Determine what services are running and waiting for connection.</a:t>
            </a:r>
          </a:p>
          <a:p>
            <a:pPr lvl="1"/>
            <a:r>
              <a:rPr lang="en-GB" b="0"/>
              <a:t>What is the name of each service and version?</a:t>
            </a:r>
          </a:p>
          <a:p>
            <a:r>
              <a:rPr lang="en-GB" b="0"/>
              <a:t>This activity is also known as OS Fingerprinting.</a:t>
            </a:r>
          </a:p>
          <a:p>
            <a:pPr lvl="1"/>
            <a:r>
              <a:rPr lang="en-GB" b="0">
                <a:hlinkClick r:id="rId2"/>
              </a:rPr>
              <a:t>https://securitytrails.com/blog/cybersecurity-fingerprinting</a:t>
            </a:r>
            <a:endParaRPr lang="en-GB" b="0"/>
          </a:p>
          <a:p>
            <a:pPr lvl="1"/>
            <a:endParaRPr lang="en-GB" b="0"/>
          </a:p>
          <a:p>
            <a:pPr lvl="1"/>
            <a:endParaRPr lang="en-GB" b="0"/>
          </a:p>
          <a:p>
            <a:pPr lvl="1"/>
            <a:endParaRPr lang="en-GB" b="0"/>
          </a:p>
        </p:txBody>
      </p:sp>
    </p:spTree>
    <p:extLst>
      <p:ext uri="{BB962C8B-B14F-4D97-AF65-F5344CB8AC3E}">
        <p14:creationId xmlns:p14="http://schemas.microsoft.com/office/powerpoint/2010/main" val="2693063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Detect OS Version using Nmap (covered in S2.1)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3897" y="1516698"/>
            <a:ext cx="8153400" cy="4572000"/>
          </a:xfrm>
        </p:spPr>
        <p:txBody>
          <a:bodyPr/>
          <a:lstStyle/>
          <a:p>
            <a:pPr marL="0" indent="0">
              <a:buNone/>
            </a:pPr>
            <a:r>
              <a:rPr lang="en-US" err="1"/>
              <a:t>nmap</a:t>
            </a:r>
            <a:r>
              <a:rPr lang="en-US"/>
              <a:t> –O &lt;domain name/server IP address&gt;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C5C0D0-B26D-48F1-8302-1011CEFC119B}" type="slidenum">
              <a:rPr lang="en-GB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946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A9C63F1-1FA6-42E0-8B38-8FA7C9C75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97" y="0"/>
            <a:ext cx="11090274" cy="675441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r>
              <a:rPr lang="en-US" sz="3600">
                <a:latin typeface="+mn-lt"/>
              </a:rPr>
              <a:t>Detect Open Ports using “</a:t>
            </a:r>
            <a:r>
              <a:rPr lang="en-US" sz="3600" err="1">
                <a:latin typeface="+mn-lt"/>
              </a:rPr>
              <a:t>nmap</a:t>
            </a:r>
            <a:r>
              <a:rPr lang="en-US" sz="3600">
                <a:latin typeface="+mn-lt"/>
              </a:rPr>
              <a:t>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539E5F-1FD3-486B-8CB7-6562E47707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5195"/>
          <a:stretch/>
        </p:blipFill>
        <p:spPr>
          <a:xfrm>
            <a:off x="550863" y="2133601"/>
            <a:ext cx="11090274" cy="41736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12B09F78-FD27-49E5-816A-D3C05B64C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3" y="1111187"/>
            <a:ext cx="11090274" cy="643253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en-US" sz="3200" err="1">
                <a:solidFill>
                  <a:schemeClr val="tx1">
                    <a:alpha val="60000"/>
                  </a:schemeClr>
                </a:solidFill>
              </a:rPr>
              <a:t>nmap</a:t>
            </a:r>
            <a:r>
              <a:rPr lang="en-US" sz="3200">
                <a:solidFill>
                  <a:schemeClr val="tx1">
                    <a:alpha val="60000"/>
                  </a:schemeClr>
                </a:solidFill>
              </a:rPr>
              <a:t> –p 1-n &lt;domain name/server IP address&gt;</a:t>
            </a:r>
          </a:p>
        </p:txBody>
      </p:sp>
    </p:spTree>
    <p:extLst>
      <p:ext uri="{BB962C8B-B14F-4D97-AF65-F5344CB8AC3E}">
        <p14:creationId xmlns:p14="http://schemas.microsoft.com/office/powerpoint/2010/main" val="330431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Port?</a:t>
            </a:r>
            <a:endParaRPr lang="en-US">
              <a:cs typeface="Calibri Light"/>
            </a:endParaRPr>
          </a:p>
        </p:txBody>
      </p:sp>
      <p:pic>
        <p:nvPicPr>
          <p:cNvPr id="6" name="Content Placeholder 5" descr="software port"/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990" y="954084"/>
            <a:ext cx="6897546" cy="401050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1723176" y="5118920"/>
            <a:ext cx="9302198" cy="7078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 port is basically a </a:t>
            </a:r>
            <a:r>
              <a:rPr lang="en-US" sz="2000" b="1" dirty="0"/>
              <a:t>reference number</a:t>
            </a:r>
            <a:r>
              <a:rPr lang="en-US" sz="2000" dirty="0"/>
              <a:t> that make use by the TCP Layer to identify its client (source point) and its service provider(destination port), and vice versa. </a:t>
            </a:r>
            <a:endParaRPr lang="en-SG" sz="2000"/>
          </a:p>
        </p:txBody>
      </p:sp>
    </p:spTree>
    <p:extLst>
      <p:ext uri="{BB962C8B-B14F-4D97-AF65-F5344CB8AC3E}">
        <p14:creationId xmlns:p14="http://schemas.microsoft.com/office/powerpoint/2010/main" val="24983071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26F19-CD29-4447-A772-C5269034B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>
                <a:latin typeface="+mn-lt"/>
              </a:rPr>
              <a:t>Types of Port</a:t>
            </a:r>
          </a:p>
        </p:txBody>
      </p:sp>
      <p:pic>
        <p:nvPicPr>
          <p:cNvPr id="1028" name="Picture 4" descr="Image result for range of port numbers">
            <a:extLst>
              <a:ext uri="{FF2B5EF4-FFF2-40B4-BE49-F238E27FC236}">
                <a16:creationId xmlns:a16="http://schemas.microsoft.com/office/drawing/2014/main" id="{0E2BA042-F51F-4A3D-85A4-A2B6F6801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2677" y="2265400"/>
            <a:ext cx="5857875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4923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1F0F0-0F9A-4A40-93BB-D0398B6DD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A7B7C-DC92-45AF-BCEE-28D247F38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b="0"/>
              <a:t>At the end of this session, the learners are expected to be able</a:t>
            </a:r>
          </a:p>
          <a:p>
            <a:pPr lvl="1"/>
            <a:r>
              <a:rPr lang="en-SG" b="0"/>
              <a:t>Distinguish between passive and active reconnaissance </a:t>
            </a:r>
          </a:p>
          <a:p>
            <a:pPr lvl="1"/>
            <a:r>
              <a:rPr lang="en-SG" b="0"/>
              <a:t>Profile web application system architecture</a:t>
            </a:r>
          </a:p>
          <a:p>
            <a:pPr lvl="1"/>
            <a:r>
              <a:rPr lang="en-SG" b="0"/>
              <a:t>Detect the system OS and services running in the hosting device</a:t>
            </a:r>
          </a:p>
          <a:p>
            <a:pPr lvl="1"/>
            <a:r>
              <a:rPr lang="en-SG" b="0"/>
              <a:t>Map out the directories and files in the hosting device</a:t>
            </a:r>
          </a:p>
          <a:p>
            <a:pPr lvl="1"/>
            <a:r>
              <a:rPr lang="en-SG" sz="2800" b="0">
                <a:solidFill>
                  <a:srgbClr val="000000"/>
                </a:solidFill>
                <a:cs typeface="Calibri"/>
              </a:rPr>
              <a:t>Map out the web application using web </a:t>
            </a:r>
            <a:r>
              <a:rPr lang="en-SG" sz="2800" b="0" err="1">
                <a:solidFill>
                  <a:srgbClr val="000000"/>
                </a:solidFill>
                <a:cs typeface="Calibri"/>
              </a:rPr>
              <a:t>spidering</a:t>
            </a:r>
            <a:r>
              <a:rPr lang="en-SG" sz="2800" b="0">
                <a:solidFill>
                  <a:srgbClr val="000000"/>
                </a:solidFill>
                <a:cs typeface="Calibri"/>
              </a:rPr>
              <a:t> tool</a:t>
            </a:r>
          </a:p>
          <a:p>
            <a:pPr lvl="1"/>
            <a:r>
              <a:rPr lang="en-SG" b="0">
                <a:solidFill>
                  <a:srgbClr val="000000"/>
                </a:solidFill>
                <a:cs typeface="Calibri"/>
              </a:rPr>
              <a:t>Find hidden contents</a:t>
            </a:r>
            <a:endParaRPr lang="en-US" sz="2800" b="0">
              <a:solidFill>
                <a:srgbClr val="000000"/>
              </a:solidFill>
              <a:cs typeface="Calibri"/>
            </a:endParaRPr>
          </a:p>
          <a:p>
            <a:pPr lvl="1">
              <a:buClr>
                <a:srgbClr val="000000"/>
              </a:buClr>
              <a:defRPr/>
            </a:pPr>
            <a:r>
              <a:rPr lang="en-US" b="0">
                <a:solidFill>
                  <a:srgbClr val="000000"/>
                </a:solidFill>
              </a:rPr>
              <a:t>Create Flow Chart for the web application</a:t>
            </a:r>
          </a:p>
          <a:p>
            <a:pPr lvl="1">
              <a:buClr>
                <a:srgbClr val="000000"/>
              </a:buClr>
              <a:defRPr/>
            </a:pPr>
            <a:r>
              <a:rPr lang="en-US" b="0">
                <a:solidFill>
                  <a:srgbClr val="000000"/>
                </a:solidFill>
              </a:rPr>
              <a:t>Carry out Contents Relationship Analysis</a:t>
            </a:r>
            <a:endParaRPr lang="en-SG" b="0">
              <a:solidFill>
                <a:srgbClr val="000000"/>
              </a:solidFill>
              <a:cs typeface="Calibri"/>
            </a:endParaRPr>
          </a:p>
          <a:p>
            <a:pPr lvl="1"/>
            <a:endParaRPr lang="en-SG" b="0"/>
          </a:p>
          <a:p>
            <a:endParaRPr lang="en-SG" b="0"/>
          </a:p>
        </p:txBody>
      </p:sp>
    </p:spTree>
    <p:extLst>
      <p:ext uri="{BB962C8B-B14F-4D97-AF65-F5344CB8AC3E}">
        <p14:creationId xmlns:p14="http://schemas.microsoft.com/office/powerpoint/2010/main" val="867768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/>
              <a:t>Well Known Port Numbers and Services</a:t>
            </a:r>
            <a:endParaRPr lang="en-US" sz="2800">
              <a:cs typeface="Calibri Ligh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916" y="931044"/>
            <a:ext cx="10118557" cy="500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221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ctr"/>
            <a:r>
              <a:rPr lang="en-US" sz="4000" b="1">
                <a:latin typeface="+mn-lt"/>
              </a:rPr>
              <a:t>Finding Directories and Files</a:t>
            </a:r>
            <a:endParaRPr lang="en-SG" sz="4000" b="0"/>
          </a:p>
        </p:txBody>
      </p:sp>
    </p:spTree>
    <p:extLst>
      <p:ext uri="{BB962C8B-B14F-4D97-AF65-F5344CB8AC3E}">
        <p14:creationId xmlns:p14="http://schemas.microsoft.com/office/powerpoint/2010/main" val="2205943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+mn-lt"/>
              </a:rPr>
              <a:t>Finding Directories and Files</a:t>
            </a:r>
            <a:endParaRPr lang="en-US" sz="3600">
              <a:latin typeface="+mn-lt"/>
              <a:cs typeface="Calibri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8268" y="800384"/>
            <a:ext cx="9734755" cy="4572000"/>
          </a:xfrm>
        </p:spPr>
        <p:txBody>
          <a:bodyPr>
            <a:normAutofit/>
          </a:bodyPr>
          <a:lstStyle/>
          <a:p>
            <a:pPr marL="342265" indent="-342265"/>
            <a:r>
              <a:rPr lang="en-US" b="0"/>
              <a:t>Web applications are stored in directories or folders that host them. </a:t>
            </a:r>
            <a:endParaRPr lang="en-US"/>
          </a:p>
          <a:p>
            <a:pPr marL="342265" indent="-342265"/>
            <a:r>
              <a:rPr lang="en-US" b="0"/>
              <a:t>There are </a:t>
            </a:r>
            <a:r>
              <a:rPr lang="en-US"/>
              <a:t>default starting folder</a:t>
            </a:r>
            <a:r>
              <a:rPr lang="en-US" b="0"/>
              <a:t> in either Linux server or Windows server. </a:t>
            </a:r>
          </a:p>
          <a:p>
            <a:pPr marL="342265" indent="-342265"/>
            <a:r>
              <a:rPr lang="en-US" b="0"/>
              <a:t>The applications will be stored under these start folders. </a:t>
            </a:r>
          </a:p>
          <a:p>
            <a:pPr marL="342265" indent="-342265"/>
            <a:r>
              <a:rPr lang="en-US" b="0"/>
              <a:t>Pen-testers need to locate the directories and files related to the web application being pen-tested</a:t>
            </a:r>
          </a:p>
        </p:txBody>
      </p:sp>
    </p:spTree>
    <p:extLst>
      <p:ext uri="{BB962C8B-B14F-4D97-AF65-F5344CB8AC3E}">
        <p14:creationId xmlns:p14="http://schemas.microsoft.com/office/powerpoint/2010/main" val="34601135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Default Start Folder for Linux Server</a:t>
            </a:r>
            <a:endParaRPr lang="en-US">
              <a:cs typeface="Calibri Light"/>
            </a:endParaRPr>
          </a:p>
        </p:txBody>
      </p:sp>
      <p:pic>
        <p:nvPicPr>
          <p:cNvPr id="7" name="Picture 7" descr="A close up of text on a screen&#10;&#10;Description automatically generated">
            <a:extLst>
              <a:ext uri="{FF2B5EF4-FFF2-40B4-BE49-F238E27FC236}">
                <a16:creationId xmlns:a16="http://schemas.microsoft.com/office/drawing/2014/main" id="{B053FC6B-3197-4D6F-B891-A3F1788F13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39335" y="1163629"/>
            <a:ext cx="8109284" cy="4542790"/>
          </a:xfr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FEA0AC26-AF42-40F7-A72A-3204B6F54750}"/>
              </a:ext>
            </a:extLst>
          </p:cNvPr>
          <p:cNvSpPr/>
          <p:nvPr/>
        </p:nvSpPr>
        <p:spPr bwMode="auto">
          <a:xfrm>
            <a:off x="658619" y="3871518"/>
            <a:ext cx="978407" cy="48463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737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+mn-lt"/>
              </a:rPr>
              <a:t>Default Start Folder for Windows Server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928" y="1597707"/>
            <a:ext cx="10144760" cy="46856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ACDEC761-FA56-4BEC-B941-629C523DF4F9}"/>
              </a:ext>
            </a:extLst>
          </p:cNvPr>
          <p:cNvSpPr/>
          <p:nvPr/>
        </p:nvSpPr>
        <p:spPr bwMode="auto">
          <a:xfrm rot="10800000">
            <a:off x="6445961" y="2337873"/>
            <a:ext cx="978407" cy="48463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3195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+mn-lt"/>
              </a:rPr>
              <a:t>Typical Web Application Directory Structure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988" y="806826"/>
            <a:ext cx="4124567" cy="54686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813217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+mn-lt"/>
                <a:ea typeface="+mj-lt"/>
                <a:cs typeface="+mj-lt"/>
              </a:rPr>
              <a:t>Directory brute forcing using "</a:t>
            </a:r>
            <a:r>
              <a:rPr lang="en-US" err="1">
                <a:latin typeface="+mn-lt"/>
                <a:ea typeface="+mj-lt"/>
                <a:cs typeface="+mj-lt"/>
              </a:rPr>
              <a:t>dirb</a:t>
            </a:r>
            <a:r>
              <a:rPr lang="en-US">
                <a:latin typeface="+mn-lt"/>
                <a:ea typeface="+mj-lt"/>
                <a:cs typeface="+mj-lt"/>
              </a:rPr>
              <a:t>" 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63138" y="1073711"/>
            <a:ext cx="10060038" cy="4572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265" indent="-342265"/>
            <a:r>
              <a:rPr lang="en-US" b="0"/>
              <a:t>Launch a </a:t>
            </a:r>
            <a:r>
              <a:rPr lang="en-US"/>
              <a:t>dictionary-based attack</a:t>
            </a:r>
            <a:r>
              <a:rPr lang="en-US" b="0"/>
              <a:t> against a web server and analyzing the response</a:t>
            </a:r>
            <a:endParaRPr lang="en-US"/>
          </a:p>
          <a:p>
            <a:pPr marL="342265" indent="-342265"/>
            <a:r>
              <a:rPr lang="en-US" b="0"/>
              <a:t>Comes with a set of </a:t>
            </a:r>
            <a:r>
              <a:rPr lang="en-US"/>
              <a:t>preconfigured attack wordlists</a:t>
            </a:r>
            <a:r>
              <a:rPr lang="en-US" b="0"/>
              <a:t> for easy usage located at /</a:t>
            </a:r>
            <a:r>
              <a:rPr lang="en-US" b="0" err="1"/>
              <a:t>usr</a:t>
            </a:r>
            <a:r>
              <a:rPr lang="en-US" b="0"/>
              <a:t>/share/</a:t>
            </a:r>
            <a:r>
              <a:rPr lang="en-US" err="1"/>
              <a:t>dirb</a:t>
            </a:r>
            <a:r>
              <a:rPr lang="en-US"/>
              <a:t>/wordlists</a:t>
            </a:r>
            <a:r>
              <a:rPr lang="en-US" b="0"/>
              <a:t>/</a:t>
            </a:r>
          </a:p>
          <a:p>
            <a:pPr marL="342265" indent="-342265"/>
            <a:r>
              <a:rPr lang="en-US" b="0"/>
              <a:t>Can use custom wordlists</a:t>
            </a:r>
          </a:p>
        </p:txBody>
      </p:sp>
    </p:spTree>
    <p:extLst>
      <p:ext uri="{BB962C8B-B14F-4D97-AF65-F5344CB8AC3E}">
        <p14:creationId xmlns:p14="http://schemas.microsoft.com/office/powerpoint/2010/main" val="41829759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154696" cy="1325563"/>
          </a:xfrm>
        </p:spPr>
        <p:txBody>
          <a:bodyPr>
            <a:normAutofit/>
          </a:bodyPr>
          <a:lstStyle/>
          <a:p>
            <a:r>
              <a:rPr lang="en-US" sz="4000" b="1">
                <a:latin typeface="+mn-lt"/>
                <a:ea typeface="+mj-lt"/>
                <a:cs typeface="+mj-lt"/>
              </a:rPr>
              <a:t>"</a:t>
            </a:r>
            <a:r>
              <a:rPr lang="en-US" sz="4000" b="1" err="1">
                <a:latin typeface="+mn-lt"/>
                <a:ea typeface="+mj-lt"/>
                <a:cs typeface="+mj-lt"/>
              </a:rPr>
              <a:t>dirbuster</a:t>
            </a:r>
            <a:r>
              <a:rPr lang="en-US" sz="4000" b="1">
                <a:latin typeface="+mn-lt"/>
                <a:ea typeface="+mj-lt"/>
                <a:cs typeface="+mj-lt"/>
              </a:rPr>
              <a:t>"</a:t>
            </a:r>
            <a:r>
              <a:rPr lang="en-US" sz="4000" b="1">
                <a:latin typeface="+mn-lt"/>
              </a:rPr>
              <a:t> - Directory brute forcing tool</a:t>
            </a:r>
            <a:endParaRPr lang="en-US" sz="4000" b="1">
              <a:latin typeface="+mn-lt"/>
              <a:cs typeface="Calibri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81062" y="950633"/>
            <a:ext cx="10487619" cy="4572000"/>
          </a:xfrm>
          <a:solidFill>
            <a:schemeClr val="bg1"/>
          </a:solidFill>
        </p:spPr>
        <p:txBody>
          <a:bodyPr/>
          <a:lstStyle/>
          <a:p>
            <a:pPr marL="342265" indent="-342265"/>
            <a:r>
              <a:rPr lang="en-US" b="0"/>
              <a:t>Designed to </a:t>
            </a:r>
            <a:r>
              <a:rPr lang="en-US"/>
              <a:t>brute force directories and files names</a:t>
            </a:r>
            <a:r>
              <a:rPr lang="en-US" b="0"/>
              <a:t> on web/application servers. </a:t>
            </a:r>
            <a:endParaRPr lang="en-US"/>
          </a:p>
          <a:p>
            <a:pPr marL="342265" indent="-342265"/>
            <a:r>
              <a:rPr lang="en-US" b="0"/>
              <a:t>Only good as the directory and file list they come with</a:t>
            </a:r>
          </a:p>
          <a:p>
            <a:pPr marL="342265" indent="-342265"/>
            <a:r>
              <a:rPr lang="en-US" b="0"/>
              <a:t>Comes with a total of </a:t>
            </a:r>
            <a:r>
              <a:rPr lang="en-US"/>
              <a:t>9 different word lists </a:t>
            </a:r>
          </a:p>
          <a:p>
            <a:pPr marL="342265" indent="-342265"/>
            <a:r>
              <a:rPr lang="en-US" b="0"/>
              <a:t>Generated from scratch, by crawling the Internet and collecting the directory and files that are actually used by developers</a:t>
            </a:r>
          </a:p>
        </p:txBody>
      </p:sp>
    </p:spTree>
    <p:extLst>
      <p:ext uri="{BB962C8B-B14F-4D97-AF65-F5344CB8AC3E}">
        <p14:creationId xmlns:p14="http://schemas.microsoft.com/office/powerpoint/2010/main" val="1360224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+mn-lt"/>
              </a:rPr>
              <a:t>Using "</a:t>
            </a:r>
            <a:r>
              <a:rPr lang="en-US" err="1">
                <a:latin typeface="+mn-lt"/>
              </a:rPr>
              <a:t>dirb</a:t>
            </a:r>
            <a:r>
              <a:rPr lang="en-US">
                <a:latin typeface="+mn-lt"/>
              </a:rPr>
              <a:t>“ command in Kali 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51099" y="901443"/>
            <a:ext cx="8153400" cy="4572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 </a:t>
            </a:r>
            <a:r>
              <a:rPr lang="en-US" b="1" err="1"/>
              <a:t>dirb</a:t>
            </a:r>
            <a:r>
              <a:rPr lang="en-US"/>
              <a:t> &lt;</a:t>
            </a:r>
            <a:r>
              <a:rPr lang="en-US" err="1"/>
              <a:t>bWAPP</a:t>
            </a:r>
            <a:r>
              <a:rPr lang="en-US"/>
              <a:t> server IP address&gt; &lt;wordlist&gt;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4524" y="2249971"/>
            <a:ext cx="241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Bruit force w default wordlist.</a:t>
            </a:r>
          </a:p>
        </p:txBody>
      </p:sp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3E169789-FAA1-4ADA-9F79-6B47A8817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069" y="1830552"/>
            <a:ext cx="4845861" cy="423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7838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E262BF-626E-4C03-AAB6-65B469E80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+mn-lt"/>
              </a:rPr>
              <a:t>Directory brute forcing using “</a:t>
            </a:r>
            <a:r>
              <a:rPr lang="en-US" err="1">
                <a:latin typeface="+mn-lt"/>
              </a:rPr>
              <a:t>dirbuster</a:t>
            </a:r>
            <a:r>
              <a:rPr lang="en-US">
                <a:latin typeface="+mn-lt"/>
              </a:rPr>
              <a:t>”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27C62-80A8-473F-888C-DE3B9591A5DC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75082" y="865094"/>
            <a:ext cx="9634330" cy="4495800"/>
          </a:xfrm>
        </p:spPr>
        <p:txBody>
          <a:bodyPr/>
          <a:lstStyle/>
          <a:p>
            <a:pPr marL="0" indent="0">
              <a:buNone/>
            </a:pPr>
            <a:r>
              <a:rPr lang="en-SG" sz="3200"/>
              <a:t>#</a:t>
            </a:r>
            <a:r>
              <a:rPr lang="en-SG" sz="3200" err="1"/>
              <a:t>dirbuster</a:t>
            </a:r>
            <a:endParaRPr lang="en-SG" sz="3200"/>
          </a:p>
          <a:p>
            <a:endParaRPr lang="en-S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47ADA4-89F4-4BCC-BFE2-DC1EB69DD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222" y="2228129"/>
            <a:ext cx="5665039" cy="4013959"/>
          </a:xfrm>
          <a:prstGeom prst="rect">
            <a:avLst/>
          </a:prstGeom>
        </p:spPr>
      </p:pic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B55740F6-BD84-4B45-8C39-820986B66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0027" y="1035569"/>
            <a:ext cx="5287505" cy="106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938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CD112-32CA-4FEC-934D-880F5E3B9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318EA-4DB0-4BB0-852C-CAAA4BF14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265" lvl="0" indent="-342265"/>
            <a:r>
              <a:rPr lang="en-US" sz="2800" b="0"/>
              <a:t>Passive vs </a:t>
            </a:r>
            <a:r>
              <a:rPr lang="en-SG" sz="2800" b="0"/>
              <a:t>Active </a:t>
            </a:r>
            <a:r>
              <a:rPr lang="en-US" sz="2800" b="0"/>
              <a:t>Reconnaissance</a:t>
            </a:r>
            <a:endParaRPr lang="en-US"/>
          </a:p>
          <a:p>
            <a:pPr marL="342265" lvl="0" indent="-342265"/>
            <a:r>
              <a:rPr lang="en-SG" sz="2800" b="0"/>
              <a:t>Profiling</a:t>
            </a:r>
            <a:r>
              <a:rPr lang="en-US" sz="2800" b="0"/>
              <a:t> Web Application Infrastructure</a:t>
            </a:r>
            <a:endParaRPr lang="en-SG" sz="2800" b="0"/>
          </a:p>
          <a:p>
            <a:pPr marL="342265" indent="-342265"/>
            <a:r>
              <a:rPr lang="en-SG" sz="2800" b="0"/>
              <a:t>Discovering the OS &amp; Services running on the Hosting Machine</a:t>
            </a:r>
            <a:endParaRPr lang="en-SG" sz="2800" b="0">
              <a:cs typeface="Calibri"/>
            </a:endParaRPr>
          </a:p>
          <a:p>
            <a:pPr marL="342265" marR="0" lvl="0" indent="-34226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Pct val="140000"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</a:rPr>
              <a:t>Finding Directories and Files</a:t>
            </a:r>
            <a:endParaRPr 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cs typeface="Calibri"/>
            </a:endParaRPr>
          </a:p>
          <a:p>
            <a:pPr marL="342265" marR="0" lvl="0" indent="-34226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Pct val="140000"/>
              <a:buFont typeface="Wingdings" panose="05000000000000000000" pitchFamily="2" charset="2"/>
              <a:buChar char="§"/>
              <a:tabLst/>
              <a:defRPr/>
            </a:pPr>
            <a:r>
              <a:rPr kumimoji="1" lang="en-SG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</a:rPr>
              <a:t>Mapping the Web Application/</a:t>
            </a:r>
            <a:r>
              <a:rPr kumimoji="1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</a:rPr>
              <a:t>Web Spidering </a:t>
            </a:r>
            <a:endParaRPr lang="en-SG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cs typeface="Calibri"/>
            </a:endParaRPr>
          </a:p>
          <a:p>
            <a:pPr marL="342265" marR="0" lvl="0" indent="-34226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Pct val="140000"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</a:rPr>
              <a:t>Finding Hidden Contents</a:t>
            </a:r>
            <a:endParaRPr 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</a:endParaRPr>
          </a:p>
          <a:p>
            <a:pPr marL="342265" marR="0" lvl="0" indent="-34226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Pct val="140000"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</a:rPr>
              <a:t>Flow Charting</a:t>
            </a:r>
            <a:endParaRPr 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</a:endParaRPr>
          </a:p>
          <a:p>
            <a:pPr marL="342265" marR="0" lvl="0" indent="-34226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Pct val="140000"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</a:rPr>
              <a:t>Contents Relationship Analysis</a:t>
            </a:r>
            <a:endParaRPr lang="en-SG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cs typeface="Calibri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Pct val="140000"/>
              <a:buNone/>
              <a:tabLst/>
              <a:defRPr/>
            </a:pPr>
            <a:endParaRPr 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cs typeface="Calibri"/>
            </a:endParaRPr>
          </a:p>
          <a:p>
            <a:pPr marL="342265" indent="-342265"/>
            <a:endParaRPr lang="en-SG" sz="2800" b="0"/>
          </a:p>
        </p:txBody>
      </p:sp>
    </p:spTree>
    <p:extLst>
      <p:ext uri="{BB962C8B-B14F-4D97-AF65-F5344CB8AC3E}">
        <p14:creationId xmlns:p14="http://schemas.microsoft.com/office/powerpoint/2010/main" val="27267489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70DDEE8-5546-4030-9EF3-84FC1E3AE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284" y="643466"/>
            <a:ext cx="8253432" cy="5571067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866900" y="592665"/>
            <a:ext cx="3086100" cy="1828800"/>
          </a:xfrm>
          <a:prstGeom prst="ellipse">
            <a:avLst/>
          </a:prstGeom>
          <a:solidFill>
            <a:srgbClr val="4472C4">
              <a:alpha val="2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6626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1965E4-A603-4731-BC41-029A2259C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973383"/>
            <a:ext cx="7700320" cy="4984987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6687C6D-66BD-4340-91EB-DDFF7B791E89}"/>
              </a:ext>
            </a:extLst>
          </p:cNvPr>
          <p:cNvSpPr/>
          <p:nvPr/>
        </p:nvSpPr>
        <p:spPr>
          <a:xfrm>
            <a:off x="5332191" y="1054061"/>
            <a:ext cx="1148283" cy="506840"/>
          </a:xfrm>
          <a:prstGeom prst="ellipse">
            <a:avLst/>
          </a:prstGeom>
          <a:solidFill>
            <a:srgbClr val="FA3312">
              <a:alpha val="1098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161403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Activity 3.2.1 - Challenge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265" indent="-342265"/>
            <a:r>
              <a:rPr lang="en-US" sz="2800" b="0"/>
              <a:t>Pen-testers need to be always on the lookout for tools to help in their pen-testing project.</a:t>
            </a:r>
            <a:endParaRPr lang="en-US"/>
          </a:p>
          <a:p>
            <a:pPr marL="342265" indent="-342265"/>
            <a:r>
              <a:rPr lang="en-US" sz="2800" b="0"/>
              <a:t>Research on the Internet to find </a:t>
            </a:r>
            <a:r>
              <a:rPr lang="en-US" sz="2800">
                <a:solidFill>
                  <a:srgbClr val="FF0000"/>
                </a:solidFill>
              </a:rPr>
              <a:t>ONE Directory Brute Forcing tool</a:t>
            </a:r>
            <a:r>
              <a:rPr lang="en-US" sz="2800" b="0"/>
              <a:t>.</a:t>
            </a:r>
            <a:endParaRPr lang="en-US" b="0"/>
          </a:p>
          <a:p>
            <a:pPr marL="342265" indent="-342265"/>
            <a:endParaRPr lang="en-US" sz="2800" b="0"/>
          </a:p>
          <a:p>
            <a:pPr marL="342265" indent="-342265"/>
            <a:r>
              <a:rPr lang="en-US" sz="2800" b="0"/>
              <a:t>Write a short summary and provide the URL where you found the tool. Post it in the excel spreadsheet in your class team's Week 3 channel.</a:t>
            </a:r>
          </a:p>
          <a:p>
            <a:pPr marL="342265" indent="-342265"/>
            <a:r>
              <a:rPr lang="en-US" sz="2800" b="0"/>
              <a:t>Complete this before week 4 session.</a:t>
            </a:r>
          </a:p>
        </p:txBody>
      </p:sp>
    </p:spTree>
    <p:extLst>
      <p:ext uri="{BB962C8B-B14F-4D97-AF65-F5344CB8AC3E}">
        <p14:creationId xmlns:p14="http://schemas.microsoft.com/office/powerpoint/2010/main" val="39858988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SG" sz="4000" b="1">
                <a:latin typeface="+mn-lt"/>
              </a:rPr>
              <a:t>Spidering the </a:t>
            </a:r>
            <a:r>
              <a:rPr lang="en-SG" sz="4000">
                <a:latin typeface="+mn-lt"/>
              </a:rPr>
              <a:t>Web Application Site</a:t>
            </a:r>
            <a:endParaRPr lang="en-SG" sz="4000" b="0"/>
          </a:p>
        </p:txBody>
      </p:sp>
    </p:spTree>
    <p:extLst>
      <p:ext uri="{BB962C8B-B14F-4D97-AF65-F5344CB8AC3E}">
        <p14:creationId xmlns:p14="http://schemas.microsoft.com/office/powerpoint/2010/main" val="20127704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2BF9547-FFCE-4D96-BC81-FF9869742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3600">
                <a:latin typeface="+mn-lt"/>
              </a:rPr>
              <a:t>Concept of Spidering</a:t>
            </a:r>
            <a:endParaRPr lang="en-SG" sz="3600">
              <a:latin typeface="+mn-lt"/>
              <a:cs typeface="Calibri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F54E21-7D75-4CBB-9907-788D4626327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342265" indent="-342265"/>
            <a:r>
              <a:rPr lang="en-US" b="0"/>
              <a:t>In web application pen-testing, a </a:t>
            </a:r>
            <a:r>
              <a:rPr lang="en-US"/>
              <a:t>crawler</a:t>
            </a:r>
            <a:r>
              <a:rPr lang="en-US" b="0"/>
              <a:t> or </a:t>
            </a:r>
            <a:r>
              <a:rPr lang="en-US"/>
              <a:t>spider</a:t>
            </a:r>
            <a:r>
              <a:rPr lang="en-US" b="0"/>
              <a:t> is a tool that automatically goes through a website following all links in it and sometimes filling in and sending forms; this allows us to get a </a:t>
            </a:r>
            <a:r>
              <a:rPr lang="en-US">
                <a:solidFill>
                  <a:srgbClr val="FF0000"/>
                </a:solidFill>
              </a:rPr>
              <a:t>complete map </a:t>
            </a:r>
            <a:r>
              <a:rPr lang="en-US"/>
              <a:t>of all of the referenced pages</a:t>
            </a:r>
            <a:r>
              <a:rPr lang="en-US" b="0"/>
              <a:t> within the site and record the requests made to get them and their responses. </a:t>
            </a:r>
            <a:endParaRPr lang="en-SG" b="0"/>
          </a:p>
        </p:txBody>
      </p:sp>
    </p:spTree>
    <p:extLst>
      <p:ext uri="{BB962C8B-B14F-4D97-AF65-F5344CB8AC3E}">
        <p14:creationId xmlns:p14="http://schemas.microsoft.com/office/powerpoint/2010/main" val="6668510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3605" t="40958" r="63256" b="-1"/>
          <a:stretch/>
        </p:blipFill>
        <p:spPr>
          <a:xfrm>
            <a:off x="536201" y="1074529"/>
            <a:ext cx="8326401" cy="370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5853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3837" t="30215" r="3372"/>
          <a:stretch/>
        </p:blipFill>
        <p:spPr>
          <a:xfrm>
            <a:off x="609600" y="911691"/>
            <a:ext cx="9423359" cy="488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5466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+mn-lt"/>
              </a:rPr>
              <a:t>Use of OWASP </a:t>
            </a:r>
            <a:r>
              <a:rPr lang="en-US" sz="3600" b="1">
                <a:latin typeface="+mn-lt"/>
              </a:rPr>
              <a:t>ZAP</a:t>
            </a:r>
            <a:r>
              <a:rPr lang="en-US" sz="3600">
                <a:latin typeface="+mn-lt"/>
              </a:rPr>
              <a:t> tool</a:t>
            </a:r>
            <a:endParaRPr lang="en-US" sz="3600">
              <a:latin typeface="+mn-lt"/>
              <a:cs typeface="Calibri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42265" indent="-342265"/>
            <a:r>
              <a:rPr lang="en-US"/>
              <a:t>OWASP ZAP (short for Zed Attack Proxy) is an open-source web application security scanner. It is intended to be used by both those new to application security as well as professional penetration testers. </a:t>
            </a:r>
          </a:p>
          <a:p>
            <a:pPr marL="342265" indent="-342265"/>
            <a:r>
              <a:rPr lang="en-US"/>
              <a:t>It is one of the most active Open Web Application Security Project (OWASP) projects</a:t>
            </a:r>
            <a:r>
              <a:rPr lang="en-US" baseline="30000" dirty="0"/>
              <a:t> </a:t>
            </a:r>
            <a:r>
              <a:rPr lang="en-US"/>
              <a:t>and has been given Flagship status. </a:t>
            </a:r>
          </a:p>
          <a:p>
            <a:pPr marL="342265" indent="-342265"/>
            <a:r>
              <a:rPr lang="en-US"/>
              <a:t>When used as a </a:t>
            </a:r>
            <a:r>
              <a:rPr lang="en-US">
                <a:solidFill>
                  <a:srgbClr val="FF0000"/>
                </a:solidFill>
              </a:rPr>
              <a:t>proxy server</a:t>
            </a:r>
            <a:r>
              <a:rPr lang="en-US"/>
              <a:t> it allows the user to manipulate all traffics that passes through it, including traffic using https. </a:t>
            </a:r>
          </a:p>
          <a:p>
            <a:pPr marL="342265" indent="-34226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5333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>
                <a:latin typeface="Calibri"/>
                <a:cs typeface="Calibri"/>
              </a:rPr>
              <a:t>Activity 3.2.2 - Exploration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0" err="1">
                <a:latin typeface="Calibri"/>
                <a:cs typeface="Calibri"/>
              </a:rPr>
              <a:t>Spidering</a:t>
            </a:r>
            <a:r>
              <a:rPr lang="en-US" b="0">
                <a:latin typeface="Calibri"/>
                <a:cs typeface="Calibri"/>
              </a:rPr>
              <a:t> using OWASP ZAP</a:t>
            </a:r>
          </a:p>
          <a:p>
            <a:r>
              <a:rPr lang="en-SG" b="0"/>
              <a:t>Start “</a:t>
            </a:r>
            <a:r>
              <a:rPr lang="en-SG" b="0" err="1"/>
              <a:t>owasp</a:t>
            </a:r>
            <a:r>
              <a:rPr lang="en-SG" b="0"/>
              <a:t>-zap”</a:t>
            </a:r>
          </a:p>
          <a:p>
            <a:endParaRPr lang="en-SG" sz="2400" b="0"/>
          </a:p>
          <a:p>
            <a:endParaRPr lang="en-SG" sz="2400" b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C624EF-4D82-4036-BB8E-7826F879A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470" y="1980106"/>
            <a:ext cx="6232398" cy="335498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8298E48-ED8F-43B6-BBF5-7B72D3DB87FC}"/>
              </a:ext>
            </a:extLst>
          </p:cNvPr>
          <p:cNvSpPr/>
          <p:nvPr/>
        </p:nvSpPr>
        <p:spPr>
          <a:xfrm>
            <a:off x="8900185" y="4176827"/>
            <a:ext cx="1325216" cy="626165"/>
          </a:xfrm>
          <a:prstGeom prst="ellipse">
            <a:avLst/>
          </a:prstGeom>
          <a:solidFill>
            <a:srgbClr val="FA3312">
              <a:alpha val="1098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361755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SG" sz="2400"/>
              <a:t>Running for the first time, you may need to answer this question</a:t>
            </a:r>
          </a:p>
          <a:p>
            <a:endParaRPr lang="en-SG" sz="2400"/>
          </a:p>
          <a:p>
            <a:endParaRPr lang="en-SG" sz="24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2D611E-07B1-4C0F-A76B-CD85B1CDB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623" y="3343274"/>
            <a:ext cx="4743450" cy="215265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8298E48-ED8F-43B6-BBF5-7B72D3DB87FC}"/>
              </a:ext>
            </a:extLst>
          </p:cNvPr>
          <p:cNvSpPr/>
          <p:nvPr/>
        </p:nvSpPr>
        <p:spPr>
          <a:xfrm>
            <a:off x="3299793" y="3632753"/>
            <a:ext cx="1325216" cy="626165"/>
          </a:xfrm>
          <a:prstGeom prst="ellipse">
            <a:avLst/>
          </a:prstGeom>
          <a:solidFill>
            <a:srgbClr val="FA3312">
              <a:alpha val="1098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55893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ctr"/>
            <a:r>
              <a:rPr lang="en-US" sz="4000" b="0"/>
              <a:t>Passive vs </a:t>
            </a:r>
            <a:r>
              <a:rPr lang="en-SG" sz="4000" b="0"/>
              <a:t>Active </a:t>
            </a:r>
            <a:r>
              <a:rPr lang="en-US" sz="4000" b="0"/>
              <a:t>Reconnaissance</a:t>
            </a:r>
          </a:p>
        </p:txBody>
      </p:sp>
    </p:spTree>
    <p:extLst>
      <p:ext uri="{BB962C8B-B14F-4D97-AF65-F5344CB8AC3E}">
        <p14:creationId xmlns:p14="http://schemas.microsoft.com/office/powerpoint/2010/main" val="37005310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SG" sz="2400"/>
          </a:p>
          <a:p>
            <a:endParaRPr lang="en-SG" sz="2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924D59-2986-4A43-8D08-47F21231C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407" y="1425389"/>
            <a:ext cx="9066386" cy="431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0104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2641B-137A-4087-88B6-0B84F67F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Tahoma"/>
                <a:cs typeface="Tahoma"/>
              </a:rPr>
              <a:t>Before you spider a web site ...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4F67E-8E96-4E28-9F34-E0C872637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265" indent="-342265"/>
            <a:r>
              <a:rPr lang="en-US"/>
              <a:t>Watch this video to learn the different ways you can use ZAP to start spider a web site...</a:t>
            </a:r>
          </a:p>
          <a:p>
            <a:pPr marL="342265" indent="-342265"/>
            <a:endParaRPr lang="en-US"/>
          </a:p>
          <a:p>
            <a:pPr marL="741680" lvl="1" indent="-342265"/>
            <a:r>
              <a:rPr lang="en-US" dirty="0">
                <a:hlinkClick r:id="rId2"/>
              </a:rPr>
              <a:t>https://www.youtube.com/watch?v=czcy2-7DaII</a:t>
            </a:r>
            <a:endParaRPr lang="en-US" dirty="0"/>
          </a:p>
          <a:p>
            <a:pPr marL="342265" indent="-342265"/>
            <a:endParaRPr lang="en-US"/>
          </a:p>
          <a:p>
            <a:pPr marL="342265" indent="-342265"/>
            <a:r>
              <a:rPr lang="en-US"/>
              <a:t>Use the methods your learned from the video to spider bWAPP/ demo.testfire.net...</a:t>
            </a:r>
          </a:p>
          <a:p>
            <a:pPr marL="342265" indent="-34226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20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265" lvl="0" indent="-342265"/>
            <a:r>
              <a:rPr lang="en-US" sz="2800" b="0"/>
              <a:t>Spider one of the following using “zap”</a:t>
            </a:r>
            <a:endParaRPr lang="en-US"/>
          </a:p>
          <a:p>
            <a:pPr marL="742315" lvl="1" indent="-285115"/>
            <a:r>
              <a:rPr lang="en-US" sz="2400" b="0">
                <a:hlinkClick r:id="rId2"/>
              </a:rPr>
              <a:t>http://zero.webappsecurity.com</a:t>
            </a:r>
            <a:endParaRPr lang="en-US" sz="2400" b="0"/>
          </a:p>
          <a:p>
            <a:pPr marL="742315" lvl="1" indent="-285115"/>
            <a:r>
              <a:rPr lang="en-US" sz="2400" b="0">
                <a:hlinkClick r:id="rId3"/>
              </a:rPr>
              <a:t>https://juice-shop.herokuapp.com</a:t>
            </a:r>
            <a:endParaRPr lang="en-US" sz="2400" b="0"/>
          </a:p>
          <a:p>
            <a:pPr marL="742315" lvl="1" indent="-285115"/>
            <a:r>
              <a:rPr lang="en-US" sz="2400" b="0">
                <a:hlinkClick r:id="rId4"/>
              </a:rPr>
              <a:t>https://thisislegal.com/</a:t>
            </a:r>
            <a:endParaRPr lang="en-US" sz="2400" b="0"/>
          </a:p>
          <a:p>
            <a:pPr marL="742315" lvl="1" indent="-285115"/>
            <a:endParaRPr lang="en-US" sz="2800" b="0"/>
          </a:p>
          <a:p>
            <a:pPr marL="342265" indent="-342265"/>
            <a:r>
              <a:rPr lang="en-US" sz="2800" b="0"/>
              <a:t>Work in team and document your answers in a PowerPoint file and submit to Week 3 Channel before start of 4.1 lesson in week 4.</a:t>
            </a:r>
            <a:br>
              <a:rPr lang="en-US" sz="2800" b="0"/>
            </a:br>
            <a:endParaRPr lang="en-US" sz="2800" b="0"/>
          </a:p>
          <a:p>
            <a:pPr marL="342265" indent="-342265"/>
            <a:r>
              <a:rPr lang="en-US" sz="2800" b="0"/>
              <a:t>Name your file as 	1021-A323-Team Name</a:t>
            </a:r>
          </a:p>
        </p:txBody>
      </p:sp>
      <p:sp>
        <p:nvSpPr>
          <p:cNvPr id="4" name="Date Placeholder 3"/>
          <p:cNvSpPr txBox="1"/>
          <p:nvPr/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1263B26-6FD1-4DD0-AC47-04A92F793FC5}" type="datetime1">
              <a: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11/9/2021</a:t>
            </a:fld>
            <a:endParaRPr lang="en-GB" sz="1200" b="0" i="0" u="none" strike="noStrike" kern="1200" cap="none" spc="0" baseline="0">
              <a:solidFill>
                <a:srgbClr val="898989"/>
              </a:solidFill>
              <a:uFillTx/>
              <a:latin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9869" y="0"/>
            <a:ext cx="456791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>
                <a:solidFill>
                  <a:schemeClr val="bg1"/>
                </a:solidFill>
                <a:latin typeface="Calibri"/>
                <a:cs typeface="Calibri"/>
              </a:rPr>
              <a:t>Activity 3.2.3 - Exploration</a:t>
            </a:r>
            <a:endParaRPr 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1451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ctr"/>
            <a:r>
              <a:rPr lang="en-US" sz="4000" b="1">
                <a:latin typeface="Calibri"/>
                <a:cs typeface="Calibri"/>
              </a:rPr>
              <a:t>Robot.txt</a:t>
            </a:r>
            <a:endParaRPr lang="en-SG" sz="4000" b="0"/>
          </a:p>
        </p:txBody>
      </p:sp>
    </p:spTree>
    <p:extLst>
      <p:ext uri="{BB962C8B-B14F-4D97-AF65-F5344CB8AC3E}">
        <p14:creationId xmlns:p14="http://schemas.microsoft.com/office/powerpoint/2010/main" val="29519304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>
                <a:latin typeface="+mn-lt"/>
              </a:rPr>
              <a:t>Finding Hidden Contents with “robots.txt”</a:t>
            </a:r>
            <a:endParaRPr lang="en-US" sz="4000">
              <a:latin typeface="+mn-lt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56910" y="928688"/>
            <a:ext cx="10787484" cy="4572000"/>
          </a:xfrm>
        </p:spPr>
        <p:txBody>
          <a:bodyPr>
            <a:normAutofit/>
          </a:bodyPr>
          <a:lstStyle/>
          <a:p>
            <a:pPr marL="342265" indent="-342265"/>
            <a:r>
              <a:rPr lang="en-US"/>
              <a:t>Web </a:t>
            </a:r>
            <a:r>
              <a:rPr lang="en-US" b="0"/>
              <a:t>Robots</a:t>
            </a:r>
            <a:r>
              <a:rPr lang="en-US"/>
              <a:t> (also known as Web Wanderers, Crawlers, or Spiders), are programs that traverse the Web automatically. </a:t>
            </a:r>
          </a:p>
          <a:p>
            <a:pPr marL="342265" indent="-342265"/>
            <a:r>
              <a:rPr lang="en-US"/>
              <a:t>Search engines such as Google use them to index the web content</a:t>
            </a:r>
          </a:p>
          <a:p>
            <a:pPr marL="342265" indent="-342265"/>
            <a:r>
              <a:rPr lang="en-US"/>
              <a:t>Web site owners use the </a:t>
            </a:r>
            <a:r>
              <a:rPr lang="en-US">
                <a:solidFill>
                  <a:srgbClr val="FF0000"/>
                </a:solidFill>
              </a:rPr>
              <a:t>/robots.txt</a:t>
            </a:r>
            <a:r>
              <a:rPr lang="en-US"/>
              <a:t> file to give instructions about their site to web robots</a:t>
            </a:r>
          </a:p>
        </p:txBody>
      </p:sp>
    </p:spTree>
    <p:extLst>
      <p:ext uri="{BB962C8B-B14F-4D97-AF65-F5344CB8AC3E}">
        <p14:creationId xmlns:p14="http://schemas.microsoft.com/office/powerpoint/2010/main" val="28108203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>
                <a:latin typeface="Calibri"/>
                <a:cs typeface="Calibri"/>
              </a:rPr>
              <a:t>What is robots.txt?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89995" y="975519"/>
            <a:ext cx="5520038" cy="5025341"/>
          </a:xfrm>
        </p:spPr>
        <p:txBody>
          <a:bodyPr>
            <a:normAutofit lnSpcReduction="10000"/>
          </a:bodyPr>
          <a:lstStyle/>
          <a:p>
            <a:pPr marL="342265" indent="-342265"/>
            <a:r>
              <a:rPr lang="en-US" b="0"/>
              <a:t>The "User-agent: *" means this section applies to all robots. </a:t>
            </a:r>
          </a:p>
          <a:p>
            <a:pPr marL="342265" indent="-342265"/>
            <a:r>
              <a:rPr lang="en-US" b="0"/>
              <a:t>The </a:t>
            </a:r>
            <a:r>
              <a:rPr lang="en-US"/>
              <a:t>"Disallow: /</a:t>
            </a:r>
            <a:r>
              <a:rPr lang="en-US" b="0"/>
              <a:t>" tells the robot that it should not visit any pages on the site</a:t>
            </a:r>
          </a:p>
          <a:p>
            <a:pPr marL="342265" indent="-342265"/>
            <a:r>
              <a:rPr lang="en-US"/>
              <a:t>Robots</a:t>
            </a:r>
            <a:r>
              <a:rPr lang="en-US" b="0"/>
              <a:t> can ignore your /robots.txt. Especially </a:t>
            </a:r>
            <a:r>
              <a:rPr lang="en-US"/>
              <a:t>malware robots </a:t>
            </a:r>
            <a:r>
              <a:rPr lang="en-US" b="0"/>
              <a:t>that scan the web for security vulnerabilities</a:t>
            </a:r>
          </a:p>
          <a:p>
            <a:pPr marL="342265" indent="-342265"/>
            <a:r>
              <a:rPr lang="en-US" b="0"/>
              <a:t>robots.txt file is a publicly available file. Anyone can see what section of your server you don't want robots to use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103DEB-CF32-489B-B341-4E14B036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725" y="1975644"/>
            <a:ext cx="5562600" cy="39604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494711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68C41CB-31B0-46B9-9402-53FD339A89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524"/>
          <a:stretch/>
        </p:blipFill>
        <p:spPr>
          <a:xfrm>
            <a:off x="1718348" y="126009"/>
            <a:ext cx="9084491" cy="59865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571372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>
                <a:latin typeface="Calibri"/>
                <a:cs typeface="Calibri"/>
              </a:rPr>
              <a:t>Where is robots.txt?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5861" y="886608"/>
            <a:ext cx="10740462" cy="4605338"/>
          </a:xfrm>
        </p:spPr>
        <p:txBody>
          <a:bodyPr>
            <a:normAutofit/>
          </a:bodyPr>
          <a:lstStyle/>
          <a:p>
            <a:pPr marL="342265" indent="-342265"/>
            <a:r>
              <a:rPr lang="en-US"/>
              <a:t>Your site can have only one robots.txt file.</a:t>
            </a:r>
          </a:p>
          <a:p>
            <a:pPr marL="342265" indent="-342265"/>
            <a:r>
              <a:rPr lang="en-US"/>
              <a:t>The robots.txt file must be located at the </a:t>
            </a:r>
            <a:r>
              <a:rPr lang="en-US">
                <a:solidFill>
                  <a:srgbClr val="FF0000"/>
                </a:solidFill>
              </a:rPr>
              <a:t>root of the website host</a:t>
            </a:r>
            <a:r>
              <a:rPr lang="en-US"/>
              <a:t> to which it applies. </a:t>
            </a:r>
          </a:p>
          <a:p>
            <a:pPr marL="342265" indent="-342265"/>
            <a:r>
              <a:rPr lang="en-US"/>
              <a:t>For instance, to control crawling on all URLs below http://www.example.com/ , the robots.txt file must be located at http://www.example.com/robots.txt .</a:t>
            </a:r>
          </a:p>
        </p:txBody>
      </p:sp>
    </p:spTree>
    <p:extLst>
      <p:ext uri="{BB962C8B-B14F-4D97-AF65-F5344CB8AC3E}">
        <p14:creationId xmlns:p14="http://schemas.microsoft.com/office/powerpoint/2010/main" val="34039899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ctr"/>
            <a:r>
              <a:rPr lang="en-US" sz="4000" b="1">
                <a:latin typeface="Calibri"/>
                <a:cs typeface="Calibri"/>
              </a:rPr>
              <a:t>Flow Charting the Web Application</a:t>
            </a:r>
            <a:endParaRPr lang="en-SG" sz="4000" b="0"/>
          </a:p>
        </p:txBody>
      </p:sp>
    </p:spTree>
    <p:extLst>
      <p:ext uri="{BB962C8B-B14F-4D97-AF65-F5344CB8AC3E}">
        <p14:creationId xmlns:p14="http://schemas.microsoft.com/office/powerpoint/2010/main" val="28566370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>
                <a:latin typeface="Calibri"/>
                <a:cs typeface="Calibri"/>
              </a:rPr>
              <a:t>Flow Charting the Web Application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667" t="27564" r="63924" b="5787"/>
          <a:stretch/>
        </p:blipFill>
        <p:spPr>
          <a:xfrm>
            <a:off x="694427" y="928689"/>
            <a:ext cx="9328632" cy="513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970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Passive vs. Active Recon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/>
            <a:r>
              <a:rPr lang="en-GB" sz="2800" b="0"/>
              <a:t>Passive Reconnaissance</a:t>
            </a:r>
            <a:endParaRPr lang="en-US"/>
          </a:p>
          <a:p>
            <a:pPr marL="742315" lvl="1" indent="-285115"/>
            <a:r>
              <a:rPr lang="en-GB" sz="2400"/>
              <a:t>Based on the concept that information obtained from Public Domain or published information</a:t>
            </a:r>
          </a:p>
          <a:p>
            <a:pPr marL="742315" lvl="1" indent="-285115"/>
            <a:r>
              <a:rPr lang="en-GB" sz="2400" b="0"/>
              <a:t>Information Gathering Activities in Session 3.1</a:t>
            </a:r>
          </a:p>
          <a:p>
            <a:pPr marL="342265" indent="-342265"/>
            <a:r>
              <a:rPr lang="en-GB" sz="2800" b="0"/>
              <a:t>Active Reconnaissance</a:t>
            </a:r>
            <a:endParaRPr lang="en-GB" sz="2800" b="0">
              <a:cs typeface="Calibri"/>
            </a:endParaRPr>
          </a:p>
          <a:p>
            <a:pPr marL="742315" lvl="1" indent="-285115"/>
            <a:r>
              <a:rPr lang="en-GB" sz="2400"/>
              <a:t>Any other information that pen-tester needs to carry out testing the web-site or web application system.</a:t>
            </a:r>
          </a:p>
          <a:p>
            <a:pPr marL="742315" lvl="1" indent="-285115"/>
            <a:r>
              <a:rPr lang="en-GB" sz="2400" b="0"/>
              <a:t>Information Gathering Activities in this Session 3.2</a:t>
            </a:r>
          </a:p>
          <a:p>
            <a:pPr marL="742315" lvl="1" indent="-285115"/>
            <a:endParaRPr lang="en-GB" sz="24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  <a:p>
            <a:pPr marL="342265" lvl="0" indent="-342265"/>
            <a:endParaRPr lang="en-GB" sz="2800" b="0"/>
          </a:p>
        </p:txBody>
      </p:sp>
      <p:sp>
        <p:nvSpPr>
          <p:cNvPr id="5" name="Date Placeholder 5"/>
          <p:cNvSpPr txBox="1"/>
          <p:nvPr/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50C3A3A-C580-45A0-B72C-0527E82BE51C}" type="datetime1">
              <a: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09/11/2021</a:t>
            </a:fld>
            <a:endParaRPr lang="en-GB" sz="1200" b="0" i="0" u="none" strike="noStrike" kern="1200" cap="none" spc="0" baseline="0">
              <a:solidFill>
                <a:srgbClr val="898989"/>
              </a:solidFill>
              <a:uFillTx/>
              <a:latin typeface="Calibri"/>
            </a:endParaRPr>
          </a:p>
        </p:txBody>
      </p:sp>
      <p:sp>
        <p:nvSpPr>
          <p:cNvPr id="6" name="Date Placeholder 5"/>
          <p:cNvSpPr txBox="1"/>
          <p:nvPr/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77B3A43-334A-4CB6-B772-F39BAE37F8AD}" type="datetime1">
              <a: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11/9/2021</a:t>
            </a:fld>
            <a:endParaRPr lang="en-GB" sz="1200" b="0" i="0" u="none" strike="noStrike" kern="1200" cap="none" spc="0" baseline="0">
              <a:solidFill>
                <a:srgbClr val="898989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075722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>
                <a:latin typeface="Calibri"/>
                <a:cs typeface="Calibri"/>
              </a:rPr>
              <a:t>App Flow Charting with Pen and Paper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3944" t="26808" r="1289" b="3983"/>
          <a:stretch/>
        </p:blipFill>
        <p:spPr>
          <a:xfrm>
            <a:off x="453221" y="911720"/>
            <a:ext cx="9152344" cy="517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6951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>
                <a:latin typeface="Calibri"/>
                <a:cs typeface="Calibri"/>
              </a:rPr>
              <a:t>App Flow Charting with Diagramming Software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511" t="30272" r="62327"/>
          <a:stretch/>
        </p:blipFill>
        <p:spPr>
          <a:xfrm>
            <a:off x="574252" y="1019722"/>
            <a:ext cx="9229725" cy="470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416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Calibri"/>
                <a:cs typeface="Calibri"/>
              </a:rPr>
              <a:t>App Flow Charting with Spidering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D0805E7-ADA9-4191-898D-9E57A3BB0E12}" type="slidenum">
              <a:rPr lang="en-GB" smtClean="0"/>
              <a:pPr/>
              <a:t>52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2791" t="27635" r="1279"/>
          <a:stretch/>
        </p:blipFill>
        <p:spPr>
          <a:xfrm>
            <a:off x="672351" y="789624"/>
            <a:ext cx="7091083" cy="3472813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7C3002-1A8C-415E-B85B-6FD2B45AF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1020-WAPT-Session 3.2-Active Reconnaissance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315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ctr"/>
            <a:r>
              <a:rPr lang="en-US" sz="4000">
                <a:latin typeface="+mn-lt"/>
              </a:rPr>
              <a:t>Contents Relationship Analysis</a:t>
            </a:r>
            <a:endParaRPr lang="en-SG" sz="4000" b="0"/>
          </a:p>
        </p:txBody>
      </p:sp>
    </p:spTree>
    <p:extLst>
      <p:ext uri="{BB962C8B-B14F-4D97-AF65-F5344CB8AC3E}">
        <p14:creationId xmlns:p14="http://schemas.microsoft.com/office/powerpoint/2010/main" val="11347216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+mn-lt"/>
              </a:rPr>
              <a:t>Contents Relationship Analysis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62326" t="29559" r="1279"/>
          <a:stretch/>
        </p:blipFill>
        <p:spPr>
          <a:xfrm>
            <a:off x="539187" y="915184"/>
            <a:ext cx="8153400" cy="427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039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80" y="-118279"/>
            <a:ext cx="8733183" cy="990600"/>
          </a:xfrm>
        </p:spPr>
        <p:txBody>
          <a:bodyPr>
            <a:noAutofit/>
          </a:bodyPr>
          <a:lstStyle/>
          <a:p>
            <a:r>
              <a:rPr lang="en-US" sz="3600">
                <a:latin typeface="Calibri"/>
                <a:cs typeface="Calibri"/>
              </a:rPr>
              <a:t>Dividing the App into Sections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326" t="27405" r="63140"/>
          <a:stretch/>
        </p:blipFill>
        <p:spPr>
          <a:xfrm>
            <a:off x="605140" y="801427"/>
            <a:ext cx="9493798" cy="545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498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Calibri"/>
                <a:cs typeface="Calibri"/>
              </a:rPr>
              <a:t>Looking for Missed Pages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4652" t="29103" r="3255"/>
          <a:stretch/>
        </p:blipFill>
        <p:spPr>
          <a:xfrm>
            <a:off x="526286" y="1078638"/>
            <a:ext cx="8849159" cy="535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07510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846" y="-31006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alibri"/>
                <a:cs typeface="Calibri"/>
              </a:rPr>
              <a:t>Identifying Code Styles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921" t="25868" r="62219" b="7111"/>
          <a:stretch/>
        </p:blipFill>
        <p:spPr>
          <a:xfrm>
            <a:off x="590512" y="825054"/>
            <a:ext cx="9759387" cy="520282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277294" y="5858540"/>
            <a:ext cx="2083981" cy="4544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6404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Calibri"/>
                <a:cs typeface="Calibri"/>
              </a:rPr>
              <a:t>Different Developers Could Lead to Security Flaws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3489" t="26660" r="2907" b="9563"/>
          <a:stretch/>
        </p:blipFill>
        <p:spPr>
          <a:xfrm>
            <a:off x="551486" y="1019356"/>
            <a:ext cx="7866927" cy="464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9896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239017" cy="1344854"/>
          </a:xfrm>
        </p:spPr>
        <p:txBody>
          <a:bodyPr>
            <a:noAutofit/>
          </a:bodyPr>
          <a:lstStyle/>
          <a:p>
            <a:r>
              <a:rPr lang="en-US" sz="3600" b="1">
                <a:latin typeface="Calibri"/>
                <a:cs typeface="Calibri"/>
              </a:rPr>
              <a:t>Identifying Naming Systems Used in a Web Application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773" t="29597" r="61948"/>
          <a:stretch/>
        </p:blipFill>
        <p:spPr>
          <a:xfrm>
            <a:off x="514109" y="1037552"/>
            <a:ext cx="8528805" cy="443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116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ctr"/>
            <a:r>
              <a:rPr lang="en-SG" sz="4000" b="0"/>
              <a:t>Active </a:t>
            </a:r>
            <a:r>
              <a:rPr lang="en-US" sz="4000" b="0"/>
              <a:t>Reconnaissance</a:t>
            </a:r>
          </a:p>
        </p:txBody>
      </p:sp>
    </p:spTree>
    <p:extLst>
      <p:ext uri="{BB962C8B-B14F-4D97-AF65-F5344CB8AC3E}">
        <p14:creationId xmlns:p14="http://schemas.microsoft.com/office/powerpoint/2010/main" val="14893517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A8643-E240-4CF2-9DB2-1796C8882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>
                <a:ea typeface="Tahoma"/>
                <a:cs typeface="Tahoma"/>
              </a:rPr>
              <a:t>Summary 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B6A26-4E7E-4E18-96E7-26E8ADA2CB1C}"/>
              </a:ext>
            </a:extLst>
          </p:cNvPr>
          <p:cNvSpPr txBox="1">
            <a:spLocks/>
          </p:cNvSpPr>
          <p:nvPr/>
        </p:nvSpPr>
        <p:spPr>
          <a:xfrm>
            <a:off x="436282" y="869576"/>
            <a:ext cx="10871200" cy="518160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891" indent="-342891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40000"/>
              <a:buFont typeface="Wingdings" panose="05000000000000000000" pitchFamily="2" charset="2"/>
              <a:buChar char="§"/>
              <a:defRPr kumimoji="1" sz="3200" b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1pPr>
            <a:lvl2pPr marL="742932" indent="-28574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120000"/>
              <a:buFont typeface="Wingdings" panose="05000000000000000000" pitchFamily="2" charset="2"/>
              <a:buChar char="§"/>
              <a:defRPr kumimoji="1" sz="2800" b="1">
                <a:solidFill>
                  <a:srgbClr val="0033CC"/>
                </a:solidFill>
                <a:uFillTx/>
                <a:latin typeface="+mn-lt"/>
              </a:defRPr>
            </a:lvl2pPr>
            <a:lvl3pPr marL="1142971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Char char="§"/>
              <a:defRPr kumimoji="1" sz="2400">
                <a:solidFill>
                  <a:schemeClr val="hlink"/>
                </a:solidFill>
                <a:uFillTx/>
                <a:latin typeface="+mn-lt"/>
              </a:defRPr>
            </a:lvl3pPr>
            <a:lvl4pPr marL="1600160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uFillTx/>
                <a:latin typeface="+mn-lt"/>
              </a:defRPr>
            </a:lvl4pPr>
            <a:lvl5pPr marL="2057349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90000"/>
              <a:buFont typeface="Wingdings" panose="05000000000000000000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+mn-lt"/>
              </a:defRPr>
            </a:lvl5pPr>
            <a:lvl6pPr marL="2514537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90000"/>
              <a:buFont typeface="Wingdings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+mn-lt"/>
              </a:defRPr>
            </a:lvl6pPr>
            <a:lvl7pPr marL="2971726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90000"/>
              <a:buFont typeface="Wingdings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+mn-lt"/>
              </a:defRPr>
            </a:lvl7pPr>
            <a:lvl8pPr marL="3428914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90000"/>
              <a:buFont typeface="Wingdings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+mn-lt"/>
              </a:defRPr>
            </a:lvl8pPr>
            <a:lvl9pPr marL="3886103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90000"/>
              <a:buFont typeface="Wingdings" pitchFamily="2" charset="2"/>
              <a:buChar char="§"/>
              <a:defRPr kumimoji="1" sz="2000">
                <a:solidFill>
                  <a:srgbClr val="009900"/>
                </a:solidFill>
                <a:uFillTx/>
                <a:latin typeface="+mn-lt"/>
              </a:defRPr>
            </a:lvl9pPr>
          </a:lstStyle>
          <a:p>
            <a:pPr marL="342265" indent="-342265"/>
            <a:r>
              <a:rPr lang="en-SG" sz="2400">
                <a:ea typeface="Tahoma"/>
                <a:cs typeface="Tahoma"/>
              </a:rPr>
              <a:t>We have gone through the followings:</a:t>
            </a:r>
          </a:p>
          <a:p>
            <a:pPr marL="742306" lvl="1" indent="-342265"/>
            <a:r>
              <a:rPr lang="en-US" sz="1800" kern="0"/>
              <a:t>Passive vs </a:t>
            </a:r>
            <a:r>
              <a:rPr lang="en-SG" sz="1800" kern="0"/>
              <a:t>Active </a:t>
            </a:r>
            <a:r>
              <a:rPr lang="en-US" sz="1800" kern="0"/>
              <a:t>Reconnaissance</a:t>
            </a:r>
            <a:endParaRPr lang="en-US" sz="3200"/>
          </a:p>
          <a:p>
            <a:pPr marL="742306" lvl="1" indent="-342265"/>
            <a:r>
              <a:rPr lang="en-SG" sz="1800" kern="0"/>
              <a:t>Profiling</a:t>
            </a:r>
            <a:r>
              <a:rPr lang="en-US" sz="1800" kern="0"/>
              <a:t> Web Application Infrastructure</a:t>
            </a:r>
            <a:endParaRPr lang="en-SG" sz="1800" kern="0"/>
          </a:p>
          <a:p>
            <a:pPr marL="1142354" lvl="2" indent="-285115"/>
            <a:r>
              <a:rPr lang="en-SG" sz="1600" kern="0" err="1"/>
              <a:t>whatweb</a:t>
            </a:r>
            <a:r>
              <a:rPr lang="en-SG" sz="1600" kern="0"/>
              <a:t>, </a:t>
            </a:r>
            <a:r>
              <a:rPr lang="en-SG" sz="1600" kern="0" err="1"/>
              <a:t>netcraft</a:t>
            </a:r>
            <a:r>
              <a:rPr lang="en-SG" sz="1600" kern="0"/>
              <a:t>, urlscan.io, HTTP Header Lives,</a:t>
            </a:r>
            <a:r>
              <a:rPr lang="en-SG" sz="1600" kern="0">
                <a:ea typeface="+mn-lt"/>
                <a:cs typeface="+mn-lt"/>
              </a:rPr>
              <a:t> </a:t>
            </a:r>
            <a:r>
              <a:rPr lang="en-SG" sz="1600" kern="0"/>
              <a:t>Google Search, </a:t>
            </a:r>
            <a:r>
              <a:rPr lang="en-SG" sz="1600" kern="0" err="1"/>
              <a:t>nikto</a:t>
            </a:r>
            <a:endParaRPr lang="en-SG" sz="1600" kern="0">
              <a:cs typeface="Calibri"/>
            </a:endParaRPr>
          </a:p>
          <a:p>
            <a:pPr marL="1142354" lvl="2" indent="-285115"/>
            <a:r>
              <a:rPr lang="en-SG" sz="1600" kern="0"/>
              <a:t>Banner Grabbing</a:t>
            </a:r>
            <a:endParaRPr lang="en-SG" sz="1600" kern="0">
              <a:cs typeface="Calibri"/>
            </a:endParaRPr>
          </a:p>
          <a:p>
            <a:pPr marL="742306" lvl="1" indent="-342265"/>
            <a:r>
              <a:rPr lang="en-SG" sz="1800" kern="0"/>
              <a:t>Discovering the OS &amp; Services running on the Hosting Machine</a:t>
            </a:r>
            <a:endParaRPr lang="en-SG" sz="1800" kern="0">
              <a:cs typeface="Calibri"/>
            </a:endParaRPr>
          </a:p>
          <a:p>
            <a:pPr marL="1142354" lvl="2" indent="-285115"/>
            <a:r>
              <a:rPr lang="en-SG" sz="1600" kern="0"/>
              <a:t>Port Scan, OS Version, Software &amp; Versions</a:t>
            </a:r>
            <a:endParaRPr lang="en-SG" sz="1600" kern="0">
              <a:cs typeface="Calibri"/>
            </a:endParaRPr>
          </a:p>
          <a:p>
            <a:pPr marL="1142354" lvl="2" indent="-285115"/>
            <a:r>
              <a:rPr lang="en-SG" sz="1600" kern="0"/>
              <a:t>OS Fingerprinting</a:t>
            </a:r>
            <a:endParaRPr lang="en-SG" sz="1600" kern="0">
              <a:cs typeface="Calibri"/>
            </a:endParaRPr>
          </a:p>
          <a:p>
            <a:pPr marL="742306" lvl="1" indent="-342265">
              <a:buClr>
                <a:srgbClr val="000000"/>
              </a:buClr>
              <a:defRPr/>
            </a:pPr>
            <a:r>
              <a:rPr lang="en-US" sz="1600" kern="0">
                <a:solidFill>
                  <a:srgbClr val="000000"/>
                </a:solidFill>
                <a:latin typeface="Arial Narrow"/>
              </a:rPr>
              <a:t>Finding Directories and Files</a:t>
            </a:r>
            <a:endParaRPr lang="en-US" sz="1600" kern="0">
              <a:solidFill>
                <a:srgbClr val="000000"/>
              </a:solidFill>
              <a:latin typeface="Arial Narrow"/>
              <a:cs typeface="Calibri"/>
            </a:endParaRPr>
          </a:p>
          <a:p>
            <a:pPr marL="1142354" lvl="2" indent="-285115">
              <a:defRPr/>
            </a:pPr>
            <a:r>
              <a:rPr lang="en-US" sz="1400" kern="0" err="1">
                <a:latin typeface="Arial Narrow"/>
              </a:rPr>
              <a:t>dirb</a:t>
            </a:r>
            <a:r>
              <a:rPr lang="en-US" sz="1400" kern="0">
                <a:latin typeface="Arial Narrow"/>
              </a:rPr>
              <a:t>, </a:t>
            </a:r>
            <a:r>
              <a:rPr lang="en-US" sz="1400" kern="0" err="1">
                <a:latin typeface="Arial Narrow"/>
              </a:rPr>
              <a:t>dirbuster</a:t>
            </a:r>
            <a:endParaRPr lang="en-SG" sz="1400" kern="0">
              <a:latin typeface="Arial Narrow"/>
            </a:endParaRPr>
          </a:p>
          <a:p>
            <a:pPr marL="742306" lvl="1" indent="-342265">
              <a:buClr>
                <a:srgbClr val="000000"/>
              </a:buClr>
              <a:defRPr/>
            </a:pPr>
            <a:r>
              <a:rPr lang="en-SG" sz="1600" kern="0">
                <a:solidFill>
                  <a:srgbClr val="000000"/>
                </a:solidFill>
                <a:latin typeface="Arial Narrow"/>
              </a:rPr>
              <a:t>Mapping the Web Application/</a:t>
            </a:r>
            <a:r>
              <a:rPr lang="en-US" sz="1600" kern="0">
                <a:solidFill>
                  <a:srgbClr val="000000"/>
                </a:solidFill>
                <a:latin typeface="Arial Narrow"/>
              </a:rPr>
              <a:t>Web </a:t>
            </a:r>
            <a:r>
              <a:rPr lang="en-US" sz="1600" kern="0" err="1">
                <a:solidFill>
                  <a:srgbClr val="000000"/>
                </a:solidFill>
                <a:latin typeface="Arial Narrow"/>
              </a:rPr>
              <a:t>Spidering</a:t>
            </a:r>
            <a:r>
              <a:rPr lang="en-US" sz="1600" kern="0">
                <a:solidFill>
                  <a:srgbClr val="000000"/>
                </a:solidFill>
                <a:latin typeface="Arial Narrow"/>
              </a:rPr>
              <a:t> </a:t>
            </a:r>
            <a:endParaRPr lang="en-SG" sz="1600" kern="0">
              <a:solidFill>
                <a:srgbClr val="000000"/>
              </a:solidFill>
              <a:latin typeface="Arial Narrow"/>
              <a:cs typeface="Calibri"/>
            </a:endParaRPr>
          </a:p>
          <a:p>
            <a:pPr marL="1142354" lvl="2" indent="-285115">
              <a:defRPr/>
            </a:pPr>
            <a:r>
              <a:rPr lang="en-US" sz="1400" kern="0">
                <a:latin typeface="Arial Narrow"/>
              </a:rPr>
              <a:t>zap, burp</a:t>
            </a:r>
          </a:p>
          <a:p>
            <a:pPr marL="742306" lvl="1" indent="-342265">
              <a:buClr>
                <a:srgbClr val="000000"/>
              </a:buClr>
              <a:defRPr/>
            </a:pPr>
            <a:r>
              <a:rPr lang="en-US" sz="1600" kern="0">
                <a:solidFill>
                  <a:srgbClr val="000000"/>
                </a:solidFill>
                <a:latin typeface="Arial Narrow"/>
              </a:rPr>
              <a:t>Finding Hidden Contents</a:t>
            </a:r>
          </a:p>
          <a:p>
            <a:pPr marL="1142354" lvl="2" indent="-285115">
              <a:defRPr/>
            </a:pPr>
            <a:r>
              <a:rPr lang="en-US" sz="1400" kern="0">
                <a:latin typeface="Arial Narrow"/>
              </a:rPr>
              <a:t>robots.txt</a:t>
            </a:r>
          </a:p>
          <a:p>
            <a:pPr marL="742306" lvl="1" indent="-342265">
              <a:buClr>
                <a:srgbClr val="000000"/>
              </a:buClr>
              <a:defRPr/>
            </a:pPr>
            <a:r>
              <a:rPr lang="en-US" sz="1600" kern="0">
                <a:solidFill>
                  <a:srgbClr val="000000"/>
                </a:solidFill>
                <a:latin typeface="Arial Narrow"/>
              </a:rPr>
              <a:t>Flow Charting</a:t>
            </a:r>
          </a:p>
          <a:p>
            <a:pPr marL="742306" lvl="1" indent="-342265">
              <a:buClr>
                <a:srgbClr val="000000"/>
              </a:buClr>
              <a:defRPr/>
            </a:pPr>
            <a:r>
              <a:rPr lang="en-US" sz="1600" kern="0">
                <a:solidFill>
                  <a:srgbClr val="000000"/>
                </a:solidFill>
                <a:latin typeface="Arial Narrow"/>
              </a:rPr>
              <a:t>Contents Relationship Analysis</a:t>
            </a:r>
            <a:endParaRPr lang="en-SG" sz="1600" kern="0">
              <a:solidFill>
                <a:srgbClr val="000000"/>
              </a:solidFill>
              <a:latin typeface="Arial Narrow"/>
              <a:cs typeface="Calibri"/>
            </a:endParaRPr>
          </a:p>
          <a:p>
            <a:pPr marL="342265" indent="-342265">
              <a:buClr>
                <a:srgbClr val="000000"/>
              </a:buClr>
              <a:defRPr/>
            </a:pPr>
            <a:endParaRPr lang="en-SG" sz="2400" kern="0">
              <a:solidFill>
                <a:srgbClr val="000000"/>
              </a:solidFill>
              <a:latin typeface="Arial Narrow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7851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4F35425-EEE9-4003-B9D4-F07E91500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z="4000">
                <a:latin typeface="+mn-lt"/>
              </a:rPr>
              <a:t>End of S3.2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24864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6C720-2900-4A64-B918-186C7B1FC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Tahoma"/>
                <a:cs typeface="Tahoma"/>
              </a:rPr>
              <a:t>What's coming next ...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0DCB4-154E-4D65-8448-20B4B1F48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265" indent="-342265"/>
            <a:r>
              <a:rPr lang="en-US"/>
              <a:t>Vulnerability Scanning</a:t>
            </a:r>
          </a:p>
        </p:txBody>
      </p:sp>
    </p:spTree>
    <p:extLst>
      <p:ext uri="{BB962C8B-B14F-4D97-AF65-F5344CB8AC3E}">
        <p14:creationId xmlns:p14="http://schemas.microsoft.com/office/powerpoint/2010/main" val="2623422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Active Reconnaissance – In Reality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265" indent="-342265"/>
            <a:r>
              <a:rPr lang="en-US" b="0"/>
              <a:t>Active reconnaissance would mean to </a:t>
            </a:r>
            <a:r>
              <a:rPr lang="en-US"/>
              <a:t>probe</a:t>
            </a:r>
            <a:r>
              <a:rPr lang="en-US" b="0"/>
              <a:t> the actual server to gather detailed system information. </a:t>
            </a:r>
            <a:endParaRPr lang="en-US"/>
          </a:p>
          <a:p>
            <a:pPr marL="342265" indent="-342265"/>
            <a:r>
              <a:rPr lang="en-US" b="0"/>
              <a:t>“system” refers to every single components that are needed to make the web application operational.</a:t>
            </a:r>
          </a:p>
          <a:p>
            <a:pPr marL="342265" indent="-342265"/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609487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/>
              <a:t>Detailed system information include:</a:t>
            </a:r>
          </a:p>
          <a:p>
            <a:pPr lvl="1"/>
            <a:r>
              <a:rPr lang="en-US" b="0"/>
              <a:t>Web Site Infrastructure</a:t>
            </a:r>
          </a:p>
          <a:p>
            <a:pPr lvl="1"/>
            <a:r>
              <a:rPr lang="en-US" b="0"/>
              <a:t>OS of the Host that is hosting the Server</a:t>
            </a:r>
          </a:p>
          <a:p>
            <a:pPr lvl="1"/>
            <a:r>
              <a:rPr lang="en-US" b="0"/>
              <a:t>Active Ports &amp; Services</a:t>
            </a:r>
          </a:p>
          <a:p>
            <a:pPr lvl="1"/>
            <a:r>
              <a:rPr lang="en-US" b="0"/>
              <a:t>Software &amp; Version running on the Host</a:t>
            </a:r>
          </a:p>
          <a:p>
            <a:pPr lvl="1"/>
            <a:r>
              <a:rPr lang="en-US" b="0"/>
              <a:t>Web Directory/Folders</a:t>
            </a:r>
          </a:p>
          <a:p>
            <a:pPr lvl="1"/>
            <a:r>
              <a:rPr lang="en-US" b="0"/>
              <a:t>Web Application Site Map &amp; Logic Flow</a:t>
            </a:r>
          </a:p>
          <a:p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55227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Assumptions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265" indent="-342265"/>
            <a:r>
              <a:rPr lang="en-GB" b="0"/>
              <a:t>For the purpose of this lesson, we assume the following:</a:t>
            </a:r>
            <a:endParaRPr lang="en-US"/>
          </a:p>
          <a:p>
            <a:pPr marL="742315" lvl="1" indent="-285115"/>
            <a:endParaRPr lang="en-GB" b="0"/>
          </a:p>
          <a:p>
            <a:pPr marL="742315" lvl="1" indent="-285115"/>
            <a:r>
              <a:rPr lang="en-GB"/>
              <a:t>Black Box Pen-Testing</a:t>
            </a:r>
          </a:p>
          <a:p>
            <a:pPr marL="742315" lvl="1" indent="-285115"/>
            <a:r>
              <a:rPr lang="en-GB" b="0"/>
              <a:t>Test to see the Site can pass OWASP Top 10 (2017) Test</a:t>
            </a:r>
          </a:p>
          <a:p>
            <a:pPr marL="742315" lvl="1" indent="-285115"/>
            <a:r>
              <a:rPr lang="en-GB" b="0"/>
              <a:t>Pen-testers do not have the knowledge on all web technologies. </a:t>
            </a:r>
            <a:r>
              <a:rPr lang="en-GB"/>
              <a:t>Who has anyway?</a:t>
            </a:r>
          </a:p>
          <a:p>
            <a:pPr marL="742315" lvl="1" indent="-285115"/>
            <a:endParaRPr lang="en-GB" b="0"/>
          </a:p>
          <a:p>
            <a:pPr marL="457200" lvl="1" indent="0">
              <a:buNone/>
            </a:pPr>
            <a:endParaRPr lang="en-GB" b="0"/>
          </a:p>
          <a:p>
            <a:pPr marL="342265" indent="-342265"/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4196929899"/>
      </p:ext>
    </p:extLst>
  </p:cSld>
  <p:clrMapOvr>
    <a:masterClrMapping/>
  </p:clrMapOvr>
</p:sld>
</file>

<file path=ppt/theme/theme1.xml><?xml version="1.0" encoding="utf-8"?>
<a:theme xmlns:a="http://schemas.openxmlformats.org/drawingml/2006/main" name="Contport">
  <a:themeElements>
    <a:clrScheme name="Contport 2">
      <a:dk1>
        <a:srgbClr val="000000"/>
      </a:dk1>
      <a:lt1>
        <a:srgbClr val="FFFFFF"/>
      </a:lt1>
      <a:dk2>
        <a:srgbClr val="000000"/>
      </a:dk2>
      <a:lt2>
        <a:srgbClr val="5E574E"/>
      </a:lt2>
      <a:accent1>
        <a:srgbClr val="FF66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B8AA"/>
      </a:accent5>
      <a:accent6>
        <a:srgbClr val="E7B900"/>
      </a:accent6>
      <a:hlink>
        <a:srgbClr val="996633"/>
      </a:hlink>
      <a:folHlink>
        <a:srgbClr val="808000"/>
      </a:folHlink>
    </a:clrScheme>
    <a:fontScheme name="Contport">
      <a:majorFont>
        <a:latin typeface="Tahoma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FontTx/>
          <a:buNone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uFillTx/>
            <a:latin typeface="Verdana" pitchFamily="34" charset="0"/>
          </a:defRPr>
        </a:defPPr>
      </a:lstStyle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FontTx/>
          <a:buNone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uFillTx/>
            <a:latin typeface="Verdana" pitchFamily="34" charset="0"/>
          </a:defRPr>
        </a:defPPr>
      </a:lstStyle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>
    <a:extraClrScheme>
      <a:clrScheme name="Contport 1">
        <a:dk1>
          <a:srgbClr val="5E574E"/>
        </a:dk1>
        <a:lt1>
          <a:srgbClr val="FFFFCC"/>
        </a:lt1>
        <a:dk2>
          <a:srgbClr val="0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AA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port 2">
        <a:dk1>
          <a:srgbClr val="000000"/>
        </a:dk1>
        <a:lt1>
          <a:srgbClr val="FFFFFF"/>
        </a:lt1>
        <a:dk2>
          <a:srgbClr val="0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996633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4">
        <a:dk1>
          <a:srgbClr val="000000"/>
        </a:dk1>
        <a:lt1>
          <a:srgbClr val="FFFFFF"/>
        </a:lt1>
        <a:dk2>
          <a:srgbClr val="8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FF0000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5">
        <a:dk1>
          <a:srgbClr val="000066"/>
        </a:dk1>
        <a:lt1>
          <a:srgbClr val="FFFFFF"/>
        </a:lt1>
        <a:dk2>
          <a:srgbClr val="0000FF"/>
        </a:dk2>
        <a:lt2>
          <a:srgbClr val="000000"/>
        </a:lt2>
        <a:accent1>
          <a:srgbClr val="0066FF"/>
        </a:accent1>
        <a:accent2>
          <a:srgbClr val="33CCCC"/>
        </a:accent2>
        <a:accent3>
          <a:srgbClr val="FFFFFF"/>
        </a:accent3>
        <a:accent4>
          <a:srgbClr val="000056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6">
        <a:dk1>
          <a:srgbClr val="000000"/>
        </a:dk1>
        <a:lt1>
          <a:srgbClr val="FFFFFF"/>
        </a:lt1>
        <a:dk2>
          <a:srgbClr val="000066"/>
        </a:dk2>
        <a:lt2>
          <a:srgbClr val="FFCC00"/>
        </a:lt2>
        <a:accent1>
          <a:srgbClr val="0066FF"/>
        </a:accent1>
        <a:accent2>
          <a:srgbClr val="33CCCC"/>
        </a:accent2>
        <a:accent3>
          <a:srgbClr val="AAAAB8"/>
        </a:accent3>
        <a:accent4>
          <a:srgbClr val="DADADA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port 7">
        <a:dk1>
          <a:srgbClr val="5E574E"/>
        </a:dk1>
        <a:lt1>
          <a:srgbClr val="FFFFCC"/>
        </a:lt1>
        <a:dk2>
          <a:srgbClr val="8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C0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42F7FEA6FBF1641BB6A189BC6405E4D" ma:contentTypeVersion="6" ma:contentTypeDescription="Create a new document." ma:contentTypeScope="" ma:versionID="702c47aa2f1b757c6992f93df2575d86">
  <xsd:schema xmlns:xsd="http://www.w3.org/2001/XMLSchema" xmlns:xs="http://www.w3.org/2001/XMLSchema" xmlns:p="http://schemas.microsoft.com/office/2006/metadata/properties" xmlns:ns1="http://schemas.microsoft.com/sharepoint/v3" xmlns:ns2="16673fb3-88a0-4412-9559-9376d0b32992" targetNamespace="http://schemas.microsoft.com/office/2006/metadata/properties" ma:root="true" ma:fieldsID="81ff16288fd46e5497816dfe0ce691ed" ns1:_="" ns2:_="">
    <xsd:import namespace="http://schemas.microsoft.com/sharepoint/v3"/>
    <xsd:import namespace="16673fb3-88a0-4412-9559-9376d0b329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1:_ip_UnifiedCompliancePolicyProperties" minOccurs="0"/>
                <xsd:element ref="ns1:_ip_UnifiedCompliancePolicyUIAction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673fb3-88a0-4412-9559-9376d0b329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ADDB6C-9EA6-498F-9E2D-ACFAB56B1942}">
  <ds:schemaRefs>
    <ds:schemaRef ds:uri="9b962b54-ae34-45a2-8b95-f68042cd9a5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84F6BEA-20E8-40AB-A05A-0F777336AE6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8247AB-2E9A-4B71-AC20-C89714175A0A}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62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Contport</vt:lpstr>
      <vt:lpstr>PowerPoint Presentation</vt:lpstr>
      <vt:lpstr>Learning Outcomes</vt:lpstr>
      <vt:lpstr>Contents</vt:lpstr>
      <vt:lpstr>PowerPoint Presentation</vt:lpstr>
      <vt:lpstr>Passive vs. Active Recon</vt:lpstr>
      <vt:lpstr>PowerPoint Presentation</vt:lpstr>
      <vt:lpstr>Active Reconnaissance – In Reality </vt:lpstr>
      <vt:lpstr>PowerPoint Presentation</vt:lpstr>
      <vt:lpstr>Assumptions</vt:lpstr>
      <vt:lpstr>PowerPoint Presentation</vt:lpstr>
      <vt:lpstr>Profiling the Web Site Infrastructure</vt:lpstr>
      <vt:lpstr>What do they use  in the web infrastructure?</vt:lpstr>
      <vt:lpstr>Approach to detect Web Site Infrastructure</vt:lpstr>
      <vt:lpstr>PowerPoint Presentation</vt:lpstr>
      <vt:lpstr>Discovering the OS &amp; Services running on the Hosting Machine</vt:lpstr>
      <vt:lpstr>Detect OS Version using Nmap (covered in S2.1)</vt:lpstr>
      <vt:lpstr>Detect Open Ports using “nmap”</vt:lpstr>
      <vt:lpstr>What is a Port?</vt:lpstr>
      <vt:lpstr>Types of Port</vt:lpstr>
      <vt:lpstr>Well Known Port Numbers and Services</vt:lpstr>
      <vt:lpstr>PowerPoint Presentation</vt:lpstr>
      <vt:lpstr>Finding Directories and Files</vt:lpstr>
      <vt:lpstr>Default Start Folder for Linux Server</vt:lpstr>
      <vt:lpstr>Default Start Folder for Windows Server</vt:lpstr>
      <vt:lpstr>Typical Web Application Directory Structure</vt:lpstr>
      <vt:lpstr>Directory brute forcing using "dirb" </vt:lpstr>
      <vt:lpstr>"dirbuster" - Directory brute forcing tool</vt:lpstr>
      <vt:lpstr>Using "dirb“ command in Kali Linux</vt:lpstr>
      <vt:lpstr>Directory brute forcing using “dirbuster”</vt:lpstr>
      <vt:lpstr>PowerPoint Presentation</vt:lpstr>
      <vt:lpstr>PowerPoint Presentation</vt:lpstr>
      <vt:lpstr>Activity 3.2.1 - Challenge </vt:lpstr>
      <vt:lpstr>PowerPoint Presentation</vt:lpstr>
      <vt:lpstr>Concept of Spidering</vt:lpstr>
      <vt:lpstr>PowerPoint Presentation</vt:lpstr>
      <vt:lpstr>PowerPoint Presentation</vt:lpstr>
      <vt:lpstr>Use of OWASP ZAP tool</vt:lpstr>
      <vt:lpstr>Activity 3.2.2 - Exploration</vt:lpstr>
      <vt:lpstr>PowerPoint Presentation</vt:lpstr>
      <vt:lpstr>PowerPoint Presentation</vt:lpstr>
      <vt:lpstr>Before you spider a web site ...</vt:lpstr>
      <vt:lpstr>PowerPoint Presentation</vt:lpstr>
      <vt:lpstr>PowerPoint Presentation</vt:lpstr>
      <vt:lpstr>Finding Hidden Contents with “robots.txt”</vt:lpstr>
      <vt:lpstr>What is robots.txt?</vt:lpstr>
      <vt:lpstr>PowerPoint Presentation</vt:lpstr>
      <vt:lpstr>Where is robots.txt?</vt:lpstr>
      <vt:lpstr>PowerPoint Presentation</vt:lpstr>
      <vt:lpstr>Flow Charting the Web Application</vt:lpstr>
      <vt:lpstr>App Flow Charting with Pen and Paper</vt:lpstr>
      <vt:lpstr>App Flow Charting with Diagramming Software</vt:lpstr>
      <vt:lpstr>App Flow Charting with Spidering Software</vt:lpstr>
      <vt:lpstr>PowerPoint Presentation</vt:lpstr>
      <vt:lpstr>Contents Relationship Analysis</vt:lpstr>
      <vt:lpstr>Dividing the App into Sections</vt:lpstr>
      <vt:lpstr>Looking for Missed Pages</vt:lpstr>
      <vt:lpstr>Identifying Code Styles</vt:lpstr>
      <vt:lpstr>Different Developers Could Lead to Security Flaws</vt:lpstr>
      <vt:lpstr>Identifying Naming Systems Used in a Web Application</vt:lpstr>
      <vt:lpstr>Summary </vt:lpstr>
      <vt:lpstr>PowerPoint Presentation</vt:lpstr>
      <vt:lpstr>What's coming next 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2.1 Web Application Fundamentals -Part 1</dc:title>
  <dc:creator>Hock Guan TAN (NP)</dc:creator>
  <cp:revision>47</cp:revision>
  <dcterms:created xsi:type="dcterms:W3CDTF">2021-09-09T04:03:04Z</dcterms:created>
  <dcterms:modified xsi:type="dcterms:W3CDTF">2021-11-10T07:35:59Z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576bca3-5650-4758-abba-bb5d9cf9724e_Enabled">
    <vt:lpwstr>true</vt:lpwstr>
  </property>
  <property fmtid="{D5CDD505-2E9C-101B-9397-08002B2CF9AE}" pid="3" name="MSIP_Label_6576bca3-5650-4758-abba-bb5d9cf9724e_SetDate">
    <vt:lpwstr>2021-09-09T04:03:04Z</vt:lpwstr>
  </property>
  <property fmtid="{D5CDD505-2E9C-101B-9397-08002B2CF9AE}" pid="4" name="MSIP_Label_6576bca3-5650-4758-abba-bb5d9cf9724e_Method">
    <vt:lpwstr>Standard</vt:lpwstr>
  </property>
  <property fmtid="{D5CDD505-2E9C-101B-9397-08002B2CF9AE}" pid="5" name="MSIP_Label_6576bca3-5650-4758-abba-bb5d9cf9724e_Name">
    <vt:lpwstr>6576bca3-5650-4758-abba-bb5d9cf9724e</vt:lpwstr>
  </property>
  <property fmtid="{D5CDD505-2E9C-101B-9397-08002B2CF9AE}" pid="6" name="MSIP_Label_6576bca3-5650-4758-abba-bb5d9cf9724e_SiteId">
    <vt:lpwstr>cba9e115-3016-4462-a1ab-a565cba0cdf1</vt:lpwstr>
  </property>
  <property fmtid="{D5CDD505-2E9C-101B-9397-08002B2CF9AE}" pid="7" name="MSIP_Label_6576bca3-5650-4758-abba-bb5d9cf9724e_ActionId">
    <vt:lpwstr>a87a4472-9b3f-4d63-a6a9-40a81daf237f</vt:lpwstr>
  </property>
  <property fmtid="{D5CDD505-2E9C-101B-9397-08002B2CF9AE}" pid="8" name="MSIP_Label_6576bca3-5650-4758-abba-bb5d9cf9724e_ContentBits">
    <vt:lpwstr>1</vt:lpwstr>
  </property>
  <property fmtid="{D5CDD505-2E9C-101B-9397-08002B2CF9AE}" pid="9" name="ClassificationContentMarkingHeaderLocations">
    <vt:lpwstr>Office Theme:8</vt:lpwstr>
  </property>
  <property fmtid="{D5CDD505-2E9C-101B-9397-08002B2CF9AE}" pid="10" name="ClassificationContentMarkingHeaderText">
    <vt:lpwstr>                    Official (Closed) - Sensitive Normal</vt:lpwstr>
  </property>
  <property fmtid="{D5CDD505-2E9C-101B-9397-08002B2CF9AE}" pid="11" name="ContentTypeId">
    <vt:lpwstr>0x0101009075A340FFDC2E42933B39FF72D74234</vt:lpwstr>
  </property>
</Properties>
</file>